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354" r:id="rId4"/>
    <p:sldId id="265" r:id="rId5"/>
    <p:sldId id="261" r:id="rId6"/>
    <p:sldId id="260" r:id="rId7"/>
    <p:sldId id="310" r:id="rId8"/>
    <p:sldId id="282" r:id="rId9"/>
    <p:sldId id="334" r:id="rId10"/>
    <p:sldId id="312" r:id="rId11"/>
    <p:sldId id="355" r:id="rId12"/>
    <p:sldId id="328" r:id="rId13"/>
    <p:sldId id="356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57" r:id="rId22"/>
    <p:sldId id="358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15" r:id="rId31"/>
    <p:sldId id="374" r:id="rId32"/>
    <p:sldId id="375" r:id="rId33"/>
    <p:sldId id="376" r:id="rId34"/>
    <p:sldId id="30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27B0C-E611-4B1A-963D-9683076F0A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9B61E4D-517C-464D-B9B0-18E4589351F3}">
      <dgm:prSet/>
      <dgm:spPr/>
      <dgm:t>
        <a:bodyPr/>
        <a:lstStyle/>
        <a:p>
          <a:r>
            <a:rPr lang="en-US" dirty="0"/>
            <a:t>In 2021, the Board of Aldermen requested examination of options for the Community Center as part of the Parks Master Planning process</a:t>
          </a:r>
        </a:p>
      </dgm:t>
    </dgm:pt>
    <dgm:pt modelId="{97D02E94-B121-4204-9684-78F2925C18A8}" type="parTrans" cxnId="{DA73DF6C-6177-4689-977D-0FF0DB474537}">
      <dgm:prSet/>
      <dgm:spPr/>
      <dgm:t>
        <a:bodyPr/>
        <a:lstStyle/>
        <a:p>
          <a:endParaRPr lang="en-US"/>
        </a:p>
      </dgm:t>
    </dgm:pt>
    <dgm:pt modelId="{F891EE9F-28D5-4EC1-A20F-FA04E3A44258}" type="sibTrans" cxnId="{DA73DF6C-6177-4689-977D-0FF0DB474537}">
      <dgm:prSet/>
      <dgm:spPr/>
      <dgm:t>
        <a:bodyPr/>
        <a:lstStyle/>
        <a:p>
          <a:endParaRPr lang="en-US"/>
        </a:p>
      </dgm:t>
    </dgm:pt>
    <dgm:pt modelId="{336788CD-0D39-4836-B8BD-587607DB9049}">
      <dgm:prSet/>
      <dgm:spPr/>
      <dgm:t>
        <a:bodyPr/>
        <a:lstStyle/>
        <a:p>
          <a:r>
            <a:rPr lang="en-US" dirty="0"/>
            <a:t>Staff and Consultants conducted a master planning process, informed by town hall sessions with the public, a citizen survey, and meetings with stakeholders</a:t>
          </a:r>
        </a:p>
      </dgm:t>
    </dgm:pt>
    <dgm:pt modelId="{A85846C8-DE9C-4DC2-AAB3-AADB4265B96A}" type="parTrans" cxnId="{C636C79E-F8D4-47A8-81F8-FDB3F9122453}">
      <dgm:prSet/>
      <dgm:spPr/>
      <dgm:t>
        <a:bodyPr/>
        <a:lstStyle/>
        <a:p>
          <a:endParaRPr lang="en-US"/>
        </a:p>
      </dgm:t>
    </dgm:pt>
    <dgm:pt modelId="{E3774DB5-C227-4063-BE4E-C55EDFB13098}" type="sibTrans" cxnId="{C636C79E-F8D4-47A8-81F8-FDB3F9122453}">
      <dgm:prSet/>
      <dgm:spPr/>
      <dgm:t>
        <a:bodyPr/>
        <a:lstStyle/>
        <a:p>
          <a:endParaRPr lang="en-US"/>
        </a:p>
      </dgm:t>
    </dgm:pt>
    <dgm:pt modelId="{EDE58602-2B59-4AD2-A2AC-0ABC376C70FE}" type="pres">
      <dgm:prSet presAssocID="{B7D27B0C-E611-4B1A-963D-9683076F0AC2}" presName="root" presStyleCnt="0">
        <dgm:presLayoutVars>
          <dgm:dir/>
          <dgm:resizeHandles val="exact"/>
        </dgm:presLayoutVars>
      </dgm:prSet>
      <dgm:spPr/>
    </dgm:pt>
    <dgm:pt modelId="{4CF601D8-CDC3-4A8B-86C1-AEDDC807292D}" type="pres">
      <dgm:prSet presAssocID="{69B61E4D-517C-464D-B9B0-18E4589351F3}" presName="compNode" presStyleCnt="0"/>
      <dgm:spPr/>
    </dgm:pt>
    <dgm:pt modelId="{BA6228AF-A779-40B5-9F9C-F953EF61FA22}" type="pres">
      <dgm:prSet presAssocID="{69B61E4D-517C-464D-B9B0-18E4589351F3}" presName="bgRect" presStyleLbl="bgShp" presStyleIdx="0" presStyleCnt="2"/>
      <dgm:spPr/>
    </dgm:pt>
    <dgm:pt modelId="{587AB131-A55C-419D-A023-806A21F6B0F1}" type="pres">
      <dgm:prSet presAssocID="{69B61E4D-517C-464D-B9B0-18E4589351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14518E3E-E965-4C01-99A7-B9AE76632809}" type="pres">
      <dgm:prSet presAssocID="{69B61E4D-517C-464D-B9B0-18E4589351F3}" presName="spaceRect" presStyleCnt="0"/>
      <dgm:spPr/>
    </dgm:pt>
    <dgm:pt modelId="{77AB3183-AA5D-4870-80EE-8624DA4A96E7}" type="pres">
      <dgm:prSet presAssocID="{69B61E4D-517C-464D-B9B0-18E4589351F3}" presName="parTx" presStyleLbl="revTx" presStyleIdx="0" presStyleCnt="2">
        <dgm:presLayoutVars>
          <dgm:chMax val="0"/>
          <dgm:chPref val="0"/>
        </dgm:presLayoutVars>
      </dgm:prSet>
      <dgm:spPr/>
    </dgm:pt>
    <dgm:pt modelId="{184BD885-A0BA-4DD3-B0DB-A371F15D3A40}" type="pres">
      <dgm:prSet presAssocID="{F891EE9F-28D5-4EC1-A20F-FA04E3A44258}" presName="sibTrans" presStyleCnt="0"/>
      <dgm:spPr/>
    </dgm:pt>
    <dgm:pt modelId="{6BDDDDF5-E9F1-4B36-A826-67A7D0A0DC5C}" type="pres">
      <dgm:prSet presAssocID="{336788CD-0D39-4836-B8BD-587607DB9049}" presName="compNode" presStyleCnt="0"/>
      <dgm:spPr/>
    </dgm:pt>
    <dgm:pt modelId="{EAFEBDCC-742B-4364-8C13-6FC2CB7720C1}" type="pres">
      <dgm:prSet presAssocID="{336788CD-0D39-4836-B8BD-587607DB9049}" presName="bgRect" presStyleLbl="bgShp" presStyleIdx="1" presStyleCnt="2"/>
      <dgm:spPr/>
    </dgm:pt>
    <dgm:pt modelId="{75466E87-97FB-4392-85F1-DE2DD326D085}" type="pres">
      <dgm:prSet presAssocID="{336788CD-0D39-4836-B8BD-587607DB904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FE67DC3-890C-4692-976E-6E398B40920E}" type="pres">
      <dgm:prSet presAssocID="{336788CD-0D39-4836-B8BD-587607DB9049}" presName="spaceRect" presStyleCnt="0"/>
      <dgm:spPr/>
    </dgm:pt>
    <dgm:pt modelId="{A6C32C43-6F4D-4B59-9490-BCCBA7E29C45}" type="pres">
      <dgm:prSet presAssocID="{336788CD-0D39-4836-B8BD-587607DB904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9D6D12F-0246-47B5-A9EE-094F937F1E6E}" type="presOf" srcId="{69B61E4D-517C-464D-B9B0-18E4589351F3}" destId="{77AB3183-AA5D-4870-80EE-8624DA4A96E7}" srcOrd="0" destOrd="0" presId="urn:microsoft.com/office/officeart/2018/2/layout/IconVerticalSolidList"/>
    <dgm:cxn modelId="{0A9BC162-1782-4F90-AB5D-6A45E5BA91F4}" type="presOf" srcId="{336788CD-0D39-4836-B8BD-587607DB9049}" destId="{A6C32C43-6F4D-4B59-9490-BCCBA7E29C45}" srcOrd="0" destOrd="0" presId="urn:microsoft.com/office/officeart/2018/2/layout/IconVerticalSolidList"/>
    <dgm:cxn modelId="{DA73DF6C-6177-4689-977D-0FF0DB474537}" srcId="{B7D27B0C-E611-4B1A-963D-9683076F0AC2}" destId="{69B61E4D-517C-464D-B9B0-18E4589351F3}" srcOrd="0" destOrd="0" parTransId="{97D02E94-B121-4204-9684-78F2925C18A8}" sibTransId="{F891EE9F-28D5-4EC1-A20F-FA04E3A44258}"/>
    <dgm:cxn modelId="{37DA4E9B-9DA9-4660-ABFA-83719F71EDBC}" type="presOf" srcId="{B7D27B0C-E611-4B1A-963D-9683076F0AC2}" destId="{EDE58602-2B59-4AD2-A2AC-0ABC376C70FE}" srcOrd="0" destOrd="0" presId="urn:microsoft.com/office/officeart/2018/2/layout/IconVerticalSolidList"/>
    <dgm:cxn modelId="{C636C79E-F8D4-47A8-81F8-FDB3F9122453}" srcId="{B7D27B0C-E611-4B1A-963D-9683076F0AC2}" destId="{336788CD-0D39-4836-B8BD-587607DB9049}" srcOrd="1" destOrd="0" parTransId="{A85846C8-DE9C-4DC2-AAB3-AADB4265B96A}" sibTransId="{E3774DB5-C227-4063-BE4E-C55EDFB13098}"/>
    <dgm:cxn modelId="{A765B860-9F8C-4D79-999A-77D722815338}" type="presParOf" srcId="{EDE58602-2B59-4AD2-A2AC-0ABC376C70FE}" destId="{4CF601D8-CDC3-4A8B-86C1-AEDDC807292D}" srcOrd="0" destOrd="0" presId="urn:microsoft.com/office/officeart/2018/2/layout/IconVerticalSolidList"/>
    <dgm:cxn modelId="{B0F390F2-6531-4E89-8C08-67FBD3B95E19}" type="presParOf" srcId="{4CF601D8-CDC3-4A8B-86C1-AEDDC807292D}" destId="{BA6228AF-A779-40B5-9F9C-F953EF61FA22}" srcOrd="0" destOrd="0" presId="urn:microsoft.com/office/officeart/2018/2/layout/IconVerticalSolidList"/>
    <dgm:cxn modelId="{A4CBF22A-D7B4-4551-9235-A6B5D1C16908}" type="presParOf" srcId="{4CF601D8-CDC3-4A8B-86C1-AEDDC807292D}" destId="{587AB131-A55C-419D-A023-806A21F6B0F1}" srcOrd="1" destOrd="0" presId="urn:microsoft.com/office/officeart/2018/2/layout/IconVerticalSolidList"/>
    <dgm:cxn modelId="{B0F8BD32-95DC-47F1-BB1B-CDC4E573F8D0}" type="presParOf" srcId="{4CF601D8-CDC3-4A8B-86C1-AEDDC807292D}" destId="{14518E3E-E965-4C01-99A7-B9AE76632809}" srcOrd="2" destOrd="0" presId="urn:microsoft.com/office/officeart/2018/2/layout/IconVerticalSolidList"/>
    <dgm:cxn modelId="{4070BC98-66CD-4047-A3D8-25D81372536E}" type="presParOf" srcId="{4CF601D8-CDC3-4A8B-86C1-AEDDC807292D}" destId="{77AB3183-AA5D-4870-80EE-8624DA4A96E7}" srcOrd="3" destOrd="0" presId="urn:microsoft.com/office/officeart/2018/2/layout/IconVerticalSolidList"/>
    <dgm:cxn modelId="{D5A1B55A-D6E1-4C33-A3FB-949474323F97}" type="presParOf" srcId="{EDE58602-2B59-4AD2-A2AC-0ABC376C70FE}" destId="{184BD885-A0BA-4DD3-B0DB-A371F15D3A40}" srcOrd="1" destOrd="0" presId="urn:microsoft.com/office/officeart/2018/2/layout/IconVerticalSolidList"/>
    <dgm:cxn modelId="{959611A8-AAAA-4817-AEAD-7A72EDF3A80C}" type="presParOf" srcId="{EDE58602-2B59-4AD2-A2AC-0ABC376C70FE}" destId="{6BDDDDF5-E9F1-4B36-A826-67A7D0A0DC5C}" srcOrd="2" destOrd="0" presId="urn:microsoft.com/office/officeart/2018/2/layout/IconVerticalSolidList"/>
    <dgm:cxn modelId="{61381DAC-6841-4598-8227-1E06E5E559A1}" type="presParOf" srcId="{6BDDDDF5-E9F1-4B36-A826-67A7D0A0DC5C}" destId="{EAFEBDCC-742B-4364-8C13-6FC2CB7720C1}" srcOrd="0" destOrd="0" presId="urn:microsoft.com/office/officeart/2018/2/layout/IconVerticalSolidList"/>
    <dgm:cxn modelId="{1236D22F-72B0-4F1D-B2CF-2632A1F6D3AF}" type="presParOf" srcId="{6BDDDDF5-E9F1-4B36-A826-67A7D0A0DC5C}" destId="{75466E87-97FB-4392-85F1-DE2DD326D085}" srcOrd="1" destOrd="0" presId="urn:microsoft.com/office/officeart/2018/2/layout/IconVerticalSolidList"/>
    <dgm:cxn modelId="{EC3EADBC-9E4A-425F-83F2-315E3ECDC815}" type="presParOf" srcId="{6BDDDDF5-E9F1-4B36-A826-67A7D0A0DC5C}" destId="{CFE67DC3-890C-4692-976E-6E398B40920E}" srcOrd="2" destOrd="0" presId="urn:microsoft.com/office/officeart/2018/2/layout/IconVerticalSolidList"/>
    <dgm:cxn modelId="{C456FE64-0ACB-4F28-AEFF-861B0412C5DC}" type="presParOf" srcId="{6BDDDDF5-E9F1-4B36-A826-67A7D0A0DC5C}" destId="{A6C32C43-6F4D-4B59-9490-BCCBA7E29C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D6CDB-AF7E-4C4D-BF45-D98073E03644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E2F261FD-6894-404F-9F7E-8CF32EA136E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50% of respondents indicated they have used Crestwood Community Center.</a:t>
          </a:r>
        </a:p>
      </dgm:t>
    </dgm:pt>
    <dgm:pt modelId="{E11023AB-1950-47A4-B9B5-1B60B4EE3669}" type="parTrans" cxnId="{FB6AE0E7-5394-4BB5-87F5-FA8425BF0646}">
      <dgm:prSet/>
      <dgm:spPr/>
      <dgm:t>
        <a:bodyPr/>
        <a:lstStyle/>
        <a:p>
          <a:endParaRPr lang="en-US"/>
        </a:p>
      </dgm:t>
    </dgm:pt>
    <dgm:pt modelId="{91BCFA99-9F8C-4D9A-AA0A-02049B6DC7A7}" type="sibTrans" cxnId="{FB6AE0E7-5394-4BB5-87F5-FA8425BF0646}">
      <dgm:prSet/>
      <dgm:spPr/>
      <dgm:t>
        <a:bodyPr/>
        <a:lstStyle/>
        <a:p>
          <a:endParaRPr lang="en-US"/>
        </a:p>
      </dgm:t>
    </dgm:pt>
    <dgm:pt modelId="{140C3321-AD4C-4AD8-B9EE-03778EE73B2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Top facility priorities: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1) </a:t>
          </a:r>
          <a:r>
            <a:rPr lang="en-US" dirty="0" err="1"/>
            <a:t>Whitecliff</a:t>
          </a:r>
          <a:r>
            <a:rPr lang="en-US" dirty="0"/>
            <a:t> Park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2) Crestwood Park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3) Community Center </a:t>
          </a:r>
        </a:p>
      </dgm:t>
    </dgm:pt>
    <dgm:pt modelId="{4D24D3EA-0742-4BC5-83DC-123CC127803F}" type="parTrans" cxnId="{099E08A2-7F26-4F61-84EF-9D86012E1269}">
      <dgm:prSet/>
      <dgm:spPr/>
      <dgm:t>
        <a:bodyPr/>
        <a:lstStyle/>
        <a:p>
          <a:endParaRPr lang="en-US"/>
        </a:p>
      </dgm:t>
    </dgm:pt>
    <dgm:pt modelId="{A5215C0C-3314-432F-AA33-02677EE164DA}" type="sibTrans" cxnId="{099E08A2-7F26-4F61-84EF-9D86012E1269}">
      <dgm:prSet/>
      <dgm:spPr/>
      <dgm:t>
        <a:bodyPr/>
        <a:lstStyle/>
        <a:p>
          <a:endParaRPr lang="en-US"/>
        </a:p>
      </dgm:t>
    </dgm:pt>
    <dgm:pt modelId="{EC3E7D5B-6F91-40DC-9787-648090D82AF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95% of respondents “strongly agreed” or “agreed” that updating existing park amenities should be a priority. </a:t>
          </a:r>
        </a:p>
      </dgm:t>
    </dgm:pt>
    <dgm:pt modelId="{A44375C9-C36A-4CD0-B3EC-61E87411EB01}" type="parTrans" cxnId="{0A32DF64-3DD0-4D82-A048-A72B12633635}">
      <dgm:prSet/>
      <dgm:spPr/>
      <dgm:t>
        <a:bodyPr/>
        <a:lstStyle/>
        <a:p>
          <a:endParaRPr lang="en-US"/>
        </a:p>
      </dgm:t>
    </dgm:pt>
    <dgm:pt modelId="{D1B16C01-1594-4537-BC67-0DC9BCDC0A4C}" type="sibTrans" cxnId="{0A32DF64-3DD0-4D82-A048-A72B12633635}">
      <dgm:prSet/>
      <dgm:spPr/>
      <dgm:t>
        <a:bodyPr/>
        <a:lstStyle/>
        <a:p>
          <a:endParaRPr lang="en-US"/>
        </a:p>
      </dgm:t>
    </dgm:pt>
    <dgm:pt modelId="{D0FD676C-76AF-442A-B9D9-5B2228F7C4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85% of respondents “strongly agreed” or “agreed” that rehabilitating the current Community Center should be a priority.</a:t>
          </a:r>
        </a:p>
      </dgm:t>
    </dgm:pt>
    <dgm:pt modelId="{E37C3DE8-C94B-4E9F-ADA7-2039D6A9554F}" type="parTrans" cxnId="{ED6A0683-C4C3-4140-ADA9-C01D89C36D6D}">
      <dgm:prSet/>
      <dgm:spPr/>
      <dgm:t>
        <a:bodyPr/>
        <a:lstStyle/>
        <a:p>
          <a:endParaRPr lang="en-US"/>
        </a:p>
      </dgm:t>
    </dgm:pt>
    <dgm:pt modelId="{73F080FD-D52E-451E-8FFD-1A562A44F322}" type="sibTrans" cxnId="{ED6A0683-C4C3-4140-ADA9-C01D89C36D6D}">
      <dgm:prSet/>
      <dgm:spPr/>
      <dgm:t>
        <a:bodyPr/>
        <a:lstStyle/>
        <a:p>
          <a:endParaRPr lang="en-US"/>
        </a:p>
      </dgm:t>
    </dgm:pt>
    <dgm:pt modelId="{36C43279-7E9C-464D-9BA0-F6F2086513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Of those respondents who use the Community Center, 90% are “Very Satisfied” or “Satisfied”</a:t>
          </a:r>
        </a:p>
      </dgm:t>
    </dgm:pt>
    <dgm:pt modelId="{A947F7E6-81FF-455C-BF18-BA47C911AC08}" type="parTrans" cxnId="{D67EA04A-9162-4671-BEA5-79A3CD938CD8}">
      <dgm:prSet/>
      <dgm:spPr/>
      <dgm:t>
        <a:bodyPr/>
        <a:lstStyle/>
        <a:p>
          <a:endParaRPr lang="en-US"/>
        </a:p>
      </dgm:t>
    </dgm:pt>
    <dgm:pt modelId="{A6EB16FB-26AD-4E5F-A1AE-408DB541B38D}" type="sibTrans" cxnId="{D67EA04A-9162-4671-BEA5-79A3CD938CD8}">
      <dgm:prSet/>
      <dgm:spPr/>
      <dgm:t>
        <a:bodyPr/>
        <a:lstStyle/>
        <a:p>
          <a:endParaRPr lang="en-US"/>
        </a:p>
      </dgm:t>
    </dgm:pt>
    <dgm:pt modelId="{C82C2AB4-FA49-4C87-ACBB-AC20832B1333}" type="pres">
      <dgm:prSet presAssocID="{15BD6CDB-AF7E-4C4D-BF45-D98073E03644}" presName="root" presStyleCnt="0">
        <dgm:presLayoutVars>
          <dgm:dir/>
          <dgm:resizeHandles val="exact"/>
        </dgm:presLayoutVars>
      </dgm:prSet>
      <dgm:spPr/>
    </dgm:pt>
    <dgm:pt modelId="{527A130D-E900-438D-88C7-DB5D2D75C23E}" type="pres">
      <dgm:prSet presAssocID="{E2F261FD-6894-404F-9F7E-8CF32EA136ED}" presName="compNode" presStyleCnt="0"/>
      <dgm:spPr/>
    </dgm:pt>
    <dgm:pt modelId="{6BD16A9C-9A64-4997-96C8-46FAE91C0807}" type="pres">
      <dgm:prSet presAssocID="{E2F261FD-6894-404F-9F7E-8CF32EA136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94B4072-93FF-49A2-A351-C4BF2DBA7749}" type="pres">
      <dgm:prSet presAssocID="{E2F261FD-6894-404F-9F7E-8CF32EA136ED}" presName="iconSpace" presStyleCnt="0"/>
      <dgm:spPr/>
    </dgm:pt>
    <dgm:pt modelId="{A8414A20-54EE-4D27-9612-16225BFE0D68}" type="pres">
      <dgm:prSet presAssocID="{E2F261FD-6894-404F-9F7E-8CF32EA136ED}" presName="parTx" presStyleLbl="revTx" presStyleIdx="0" presStyleCnt="10">
        <dgm:presLayoutVars>
          <dgm:chMax val="0"/>
          <dgm:chPref val="0"/>
        </dgm:presLayoutVars>
      </dgm:prSet>
      <dgm:spPr/>
    </dgm:pt>
    <dgm:pt modelId="{24DCBE4F-8E9F-4B43-B49E-10D2EBA4DC38}" type="pres">
      <dgm:prSet presAssocID="{E2F261FD-6894-404F-9F7E-8CF32EA136ED}" presName="txSpace" presStyleCnt="0"/>
      <dgm:spPr/>
    </dgm:pt>
    <dgm:pt modelId="{6784F911-2DA9-4267-901E-51B869439E2E}" type="pres">
      <dgm:prSet presAssocID="{E2F261FD-6894-404F-9F7E-8CF32EA136ED}" presName="desTx" presStyleLbl="revTx" presStyleIdx="1" presStyleCnt="10">
        <dgm:presLayoutVars/>
      </dgm:prSet>
      <dgm:spPr/>
    </dgm:pt>
    <dgm:pt modelId="{481E561E-76C0-4EA3-A068-9DB84D4E4CD5}" type="pres">
      <dgm:prSet presAssocID="{91BCFA99-9F8C-4D9A-AA0A-02049B6DC7A7}" presName="sibTrans" presStyleCnt="0"/>
      <dgm:spPr/>
    </dgm:pt>
    <dgm:pt modelId="{84328C93-0C65-44D5-A470-84C232E55E4B}" type="pres">
      <dgm:prSet presAssocID="{140C3321-AD4C-4AD8-B9EE-03778EE73B2A}" presName="compNode" presStyleCnt="0"/>
      <dgm:spPr/>
    </dgm:pt>
    <dgm:pt modelId="{417FD3F0-799A-450E-AAE2-974FC7828E10}" type="pres">
      <dgm:prSet presAssocID="{140C3321-AD4C-4AD8-B9EE-03778EE73B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orities outline"/>
        </a:ext>
      </dgm:extLst>
    </dgm:pt>
    <dgm:pt modelId="{CEAE0914-8126-435C-956B-0CDB445637D5}" type="pres">
      <dgm:prSet presAssocID="{140C3321-AD4C-4AD8-B9EE-03778EE73B2A}" presName="iconSpace" presStyleCnt="0"/>
      <dgm:spPr/>
    </dgm:pt>
    <dgm:pt modelId="{10F381AE-84CC-4CF7-AD49-29B0DAC27ED0}" type="pres">
      <dgm:prSet presAssocID="{140C3321-AD4C-4AD8-B9EE-03778EE73B2A}" presName="parTx" presStyleLbl="revTx" presStyleIdx="2" presStyleCnt="10">
        <dgm:presLayoutVars>
          <dgm:chMax val="0"/>
          <dgm:chPref val="0"/>
        </dgm:presLayoutVars>
      </dgm:prSet>
      <dgm:spPr/>
    </dgm:pt>
    <dgm:pt modelId="{BD4CE8A6-38C4-4954-9809-C40DF98F2A13}" type="pres">
      <dgm:prSet presAssocID="{140C3321-AD4C-4AD8-B9EE-03778EE73B2A}" presName="txSpace" presStyleCnt="0"/>
      <dgm:spPr/>
    </dgm:pt>
    <dgm:pt modelId="{6761A775-B0FF-48BF-BBF7-69D08F7AC95B}" type="pres">
      <dgm:prSet presAssocID="{140C3321-AD4C-4AD8-B9EE-03778EE73B2A}" presName="desTx" presStyleLbl="revTx" presStyleIdx="3" presStyleCnt="10">
        <dgm:presLayoutVars/>
      </dgm:prSet>
      <dgm:spPr/>
    </dgm:pt>
    <dgm:pt modelId="{64E064EB-9906-4CBB-8381-ECD878FDABB1}" type="pres">
      <dgm:prSet presAssocID="{A5215C0C-3314-432F-AA33-02677EE164DA}" presName="sibTrans" presStyleCnt="0"/>
      <dgm:spPr/>
    </dgm:pt>
    <dgm:pt modelId="{571234E9-120F-4CEF-9B84-03E86F7647CA}" type="pres">
      <dgm:prSet presAssocID="{EC3E7D5B-6F91-40DC-9787-648090D82AF1}" presName="compNode" presStyleCnt="0"/>
      <dgm:spPr/>
    </dgm:pt>
    <dgm:pt modelId="{44C4B836-268F-4B96-A227-35263D94FCEA}" type="pres">
      <dgm:prSet presAssocID="{EC3E7D5B-6F91-40DC-9787-648090D82A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 with solid fill"/>
        </a:ext>
      </dgm:extLst>
    </dgm:pt>
    <dgm:pt modelId="{970853BA-DBEF-475F-9AE1-E583D41752E6}" type="pres">
      <dgm:prSet presAssocID="{EC3E7D5B-6F91-40DC-9787-648090D82AF1}" presName="iconSpace" presStyleCnt="0"/>
      <dgm:spPr/>
    </dgm:pt>
    <dgm:pt modelId="{124DCB53-EBFD-4E5F-AFB0-1A15C5E718C5}" type="pres">
      <dgm:prSet presAssocID="{EC3E7D5B-6F91-40DC-9787-648090D82AF1}" presName="parTx" presStyleLbl="revTx" presStyleIdx="4" presStyleCnt="10">
        <dgm:presLayoutVars>
          <dgm:chMax val="0"/>
          <dgm:chPref val="0"/>
        </dgm:presLayoutVars>
      </dgm:prSet>
      <dgm:spPr/>
    </dgm:pt>
    <dgm:pt modelId="{E408A714-8097-4C0B-BAC1-AFD6B8C5A177}" type="pres">
      <dgm:prSet presAssocID="{EC3E7D5B-6F91-40DC-9787-648090D82AF1}" presName="txSpace" presStyleCnt="0"/>
      <dgm:spPr/>
    </dgm:pt>
    <dgm:pt modelId="{B161FCCD-3199-4681-9C2B-2C93187370C8}" type="pres">
      <dgm:prSet presAssocID="{EC3E7D5B-6F91-40DC-9787-648090D82AF1}" presName="desTx" presStyleLbl="revTx" presStyleIdx="5" presStyleCnt="10">
        <dgm:presLayoutVars/>
      </dgm:prSet>
      <dgm:spPr/>
    </dgm:pt>
    <dgm:pt modelId="{CA5D9729-E0D7-4B50-B34C-5B25F6D3127B}" type="pres">
      <dgm:prSet presAssocID="{D1B16C01-1594-4537-BC67-0DC9BCDC0A4C}" presName="sibTrans" presStyleCnt="0"/>
      <dgm:spPr/>
    </dgm:pt>
    <dgm:pt modelId="{629C12EA-79EE-4E86-836C-EA82EA6E6D38}" type="pres">
      <dgm:prSet presAssocID="{D0FD676C-76AF-442A-B9D9-5B2228F7C468}" presName="compNode" presStyleCnt="0"/>
      <dgm:spPr/>
    </dgm:pt>
    <dgm:pt modelId="{BEED612E-241E-4E13-BE57-45CD281F2C9D}" type="pres">
      <dgm:prSet presAssocID="{D0FD676C-76AF-442A-B9D9-5B2228F7C46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al"/>
        </a:ext>
      </dgm:extLst>
    </dgm:pt>
    <dgm:pt modelId="{DCD9058F-B6F5-4C88-85F5-7DFD40B58E31}" type="pres">
      <dgm:prSet presAssocID="{D0FD676C-76AF-442A-B9D9-5B2228F7C468}" presName="iconSpace" presStyleCnt="0"/>
      <dgm:spPr/>
    </dgm:pt>
    <dgm:pt modelId="{C43F53FF-1DE7-4E1B-9512-BFE93A742DD8}" type="pres">
      <dgm:prSet presAssocID="{D0FD676C-76AF-442A-B9D9-5B2228F7C468}" presName="parTx" presStyleLbl="revTx" presStyleIdx="6" presStyleCnt="10">
        <dgm:presLayoutVars>
          <dgm:chMax val="0"/>
          <dgm:chPref val="0"/>
        </dgm:presLayoutVars>
      </dgm:prSet>
      <dgm:spPr/>
    </dgm:pt>
    <dgm:pt modelId="{C492393B-0024-4206-8E7B-C91BAD9F7850}" type="pres">
      <dgm:prSet presAssocID="{D0FD676C-76AF-442A-B9D9-5B2228F7C468}" presName="txSpace" presStyleCnt="0"/>
      <dgm:spPr/>
    </dgm:pt>
    <dgm:pt modelId="{8967468D-25B2-4D26-BA3A-265F0F5907B8}" type="pres">
      <dgm:prSet presAssocID="{D0FD676C-76AF-442A-B9D9-5B2228F7C468}" presName="desTx" presStyleLbl="revTx" presStyleIdx="7" presStyleCnt="10">
        <dgm:presLayoutVars/>
      </dgm:prSet>
      <dgm:spPr/>
    </dgm:pt>
    <dgm:pt modelId="{76847B81-EF81-412C-B264-5844D2852E14}" type="pres">
      <dgm:prSet presAssocID="{73F080FD-D52E-451E-8FFD-1A562A44F322}" presName="sibTrans" presStyleCnt="0"/>
      <dgm:spPr/>
    </dgm:pt>
    <dgm:pt modelId="{7C69A848-B1F0-4E65-985B-C4B589E18944}" type="pres">
      <dgm:prSet presAssocID="{36C43279-7E9C-464D-9BA0-F6F20865130E}" presName="compNode" presStyleCnt="0"/>
      <dgm:spPr/>
    </dgm:pt>
    <dgm:pt modelId="{EAD00637-F501-410F-9CED-FB6B0CF4CA54}" type="pres">
      <dgm:prSet presAssocID="{36C43279-7E9C-464D-9BA0-F6F20865130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2AE93A04-496E-490C-8B42-AFF3BD0E91B9}" type="pres">
      <dgm:prSet presAssocID="{36C43279-7E9C-464D-9BA0-F6F20865130E}" presName="iconSpace" presStyleCnt="0"/>
      <dgm:spPr/>
    </dgm:pt>
    <dgm:pt modelId="{A697F68D-1D76-409B-9B4B-33B4E70E56C6}" type="pres">
      <dgm:prSet presAssocID="{36C43279-7E9C-464D-9BA0-F6F20865130E}" presName="parTx" presStyleLbl="revTx" presStyleIdx="8" presStyleCnt="10">
        <dgm:presLayoutVars>
          <dgm:chMax val="0"/>
          <dgm:chPref val="0"/>
        </dgm:presLayoutVars>
      </dgm:prSet>
      <dgm:spPr/>
    </dgm:pt>
    <dgm:pt modelId="{AB1E624A-F6A5-4B8A-8E69-59908A8CEE65}" type="pres">
      <dgm:prSet presAssocID="{36C43279-7E9C-464D-9BA0-F6F20865130E}" presName="txSpace" presStyleCnt="0"/>
      <dgm:spPr/>
    </dgm:pt>
    <dgm:pt modelId="{63E5C37C-98BC-4DB7-9832-239D826600AB}" type="pres">
      <dgm:prSet presAssocID="{36C43279-7E9C-464D-9BA0-F6F20865130E}" presName="desTx" presStyleLbl="revTx" presStyleIdx="9" presStyleCnt="10">
        <dgm:presLayoutVars/>
      </dgm:prSet>
      <dgm:spPr/>
    </dgm:pt>
  </dgm:ptLst>
  <dgm:cxnLst>
    <dgm:cxn modelId="{EAF9C708-1122-47A8-965D-B7E57F151858}" type="presOf" srcId="{E2F261FD-6894-404F-9F7E-8CF32EA136ED}" destId="{A8414A20-54EE-4D27-9612-16225BFE0D68}" srcOrd="0" destOrd="0" presId="urn:microsoft.com/office/officeart/2018/2/layout/IconLabelDescriptionList"/>
    <dgm:cxn modelId="{0A32DF64-3DD0-4D82-A048-A72B12633635}" srcId="{15BD6CDB-AF7E-4C4D-BF45-D98073E03644}" destId="{EC3E7D5B-6F91-40DC-9787-648090D82AF1}" srcOrd="2" destOrd="0" parTransId="{A44375C9-C36A-4CD0-B3EC-61E87411EB01}" sibTransId="{D1B16C01-1594-4537-BC67-0DC9BCDC0A4C}"/>
    <dgm:cxn modelId="{D67EA04A-9162-4671-BEA5-79A3CD938CD8}" srcId="{15BD6CDB-AF7E-4C4D-BF45-D98073E03644}" destId="{36C43279-7E9C-464D-9BA0-F6F20865130E}" srcOrd="4" destOrd="0" parTransId="{A947F7E6-81FF-455C-BF18-BA47C911AC08}" sibTransId="{A6EB16FB-26AD-4E5F-A1AE-408DB541B38D}"/>
    <dgm:cxn modelId="{7C30DD53-ECB2-49AA-9C37-4F838EF37F51}" type="presOf" srcId="{EC3E7D5B-6F91-40DC-9787-648090D82AF1}" destId="{124DCB53-EBFD-4E5F-AFB0-1A15C5E718C5}" srcOrd="0" destOrd="0" presId="urn:microsoft.com/office/officeart/2018/2/layout/IconLabelDescriptionList"/>
    <dgm:cxn modelId="{ED6A0683-C4C3-4140-ADA9-C01D89C36D6D}" srcId="{15BD6CDB-AF7E-4C4D-BF45-D98073E03644}" destId="{D0FD676C-76AF-442A-B9D9-5B2228F7C468}" srcOrd="3" destOrd="0" parTransId="{E37C3DE8-C94B-4E9F-ADA7-2039D6A9554F}" sibTransId="{73F080FD-D52E-451E-8FFD-1A562A44F322}"/>
    <dgm:cxn modelId="{61141987-CB50-4183-8778-ABAE29F1C2FE}" type="presOf" srcId="{140C3321-AD4C-4AD8-B9EE-03778EE73B2A}" destId="{10F381AE-84CC-4CF7-AD49-29B0DAC27ED0}" srcOrd="0" destOrd="0" presId="urn:microsoft.com/office/officeart/2018/2/layout/IconLabelDescriptionList"/>
    <dgm:cxn modelId="{099E08A2-7F26-4F61-84EF-9D86012E1269}" srcId="{15BD6CDB-AF7E-4C4D-BF45-D98073E03644}" destId="{140C3321-AD4C-4AD8-B9EE-03778EE73B2A}" srcOrd="1" destOrd="0" parTransId="{4D24D3EA-0742-4BC5-83DC-123CC127803F}" sibTransId="{A5215C0C-3314-432F-AA33-02677EE164DA}"/>
    <dgm:cxn modelId="{998EE4A3-C290-4248-852D-22301A67508F}" type="presOf" srcId="{15BD6CDB-AF7E-4C4D-BF45-D98073E03644}" destId="{C82C2AB4-FA49-4C87-ACBB-AC20832B1333}" srcOrd="0" destOrd="0" presId="urn:microsoft.com/office/officeart/2018/2/layout/IconLabelDescriptionList"/>
    <dgm:cxn modelId="{D373FAC3-26F7-4F58-8DBB-D225E11B3FE6}" type="presOf" srcId="{36C43279-7E9C-464D-9BA0-F6F20865130E}" destId="{A697F68D-1D76-409B-9B4B-33B4E70E56C6}" srcOrd="0" destOrd="0" presId="urn:microsoft.com/office/officeart/2018/2/layout/IconLabelDescriptionList"/>
    <dgm:cxn modelId="{FB6AE0E7-5394-4BB5-87F5-FA8425BF0646}" srcId="{15BD6CDB-AF7E-4C4D-BF45-D98073E03644}" destId="{E2F261FD-6894-404F-9F7E-8CF32EA136ED}" srcOrd="0" destOrd="0" parTransId="{E11023AB-1950-47A4-B9B5-1B60B4EE3669}" sibTransId="{91BCFA99-9F8C-4D9A-AA0A-02049B6DC7A7}"/>
    <dgm:cxn modelId="{28FBA0FF-E699-4855-965B-465B12EB3A8C}" type="presOf" srcId="{D0FD676C-76AF-442A-B9D9-5B2228F7C468}" destId="{C43F53FF-1DE7-4E1B-9512-BFE93A742DD8}" srcOrd="0" destOrd="0" presId="urn:microsoft.com/office/officeart/2018/2/layout/IconLabelDescriptionList"/>
    <dgm:cxn modelId="{62D7A285-C592-4A07-996A-0F6E17B1238C}" type="presParOf" srcId="{C82C2AB4-FA49-4C87-ACBB-AC20832B1333}" destId="{527A130D-E900-438D-88C7-DB5D2D75C23E}" srcOrd="0" destOrd="0" presId="urn:microsoft.com/office/officeart/2018/2/layout/IconLabelDescriptionList"/>
    <dgm:cxn modelId="{3B6B3E59-6FA3-4310-87FB-83884F9B32B8}" type="presParOf" srcId="{527A130D-E900-438D-88C7-DB5D2D75C23E}" destId="{6BD16A9C-9A64-4997-96C8-46FAE91C0807}" srcOrd="0" destOrd="0" presId="urn:microsoft.com/office/officeart/2018/2/layout/IconLabelDescriptionList"/>
    <dgm:cxn modelId="{6D0CC093-CF02-4419-BE24-17E557C9D558}" type="presParOf" srcId="{527A130D-E900-438D-88C7-DB5D2D75C23E}" destId="{394B4072-93FF-49A2-A351-C4BF2DBA7749}" srcOrd="1" destOrd="0" presId="urn:microsoft.com/office/officeart/2018/2/layout/IconLabelDescriptionList"/>
    <dgm:cxn modelId="{72476F63-0304-4A66-A34E-A1FE50155053}" type="presParOf" srcId="{527A130D-E900-438D-88C7-DB5D2D75C23E}" destId="{A8414A20-54EE-4D27-9612-16225BFE0D68}" srcOrd="2" destOrd="0" presId="urn:microsoft.com/office/officeart/2018/2/layout/IconLabelDescriptionList"/>
    <dgm:cxn modelId="{F8FD07FE-3E4B-4EE9-AB56-D54C3B1A4E1F}" type="presParOf" srcId="{527A130D-E900-438D-88C7-DB5D2D75C23E}" destId="{24DCBE4F-8E9F-4B43-B49E-10D2EBA4DC38}" srcOrd="3" destOrd="0" presId="urn:microsoft.com/office/officeart/2018/2/layout/IconLabelDescriptionList"/>
    <dgm:cxn modelId="{C559EC4C-FECA-4BF0-A9E4-6CFC2F1CE3BB}" type="presParOf" srcId="{527A130D-E900-438D-88C7-DB5D2D75C23E}" destId="{6784F911-2DA9-4267-901E-51B869439E2E}" srcOrd="4" destOrd="0" presId="urn:microsoft.com/office/officeart/2018/2/layout/IconLabelDescriptionList"/>
    <dgm:cxn modelId="{06BA6728-FA34-4177-8AB0-49027070F045}" type="presParOf" srcId="{C82C2AB4-FA49-4C87-ACBB-AC20832B1333}" destId="{481E561E-76C0-4EA3-A068-9DB84D4E4CD5}" srcOrd="1" destOrd="0" presId="urn:microsoft.com/office/officeart/2018/2/layout/IconLabelDescriptionList"/>
    <dgm:cxn modelId="{95AB7EFB-129A-4D34-B5E3-FF0385CBF44A}" type="presParOf" srcId="{C82C2AB4-FA49-4C87-ACBB-AC20832B1333}" destId="{84328C93-0C65-44D5-A470-84C232E55E4B}" srcOrd="2" destOrd="0" presId="urn:microsoft.com/office/officeart/2018/2/layout/IconLabelDescriptionList"/>
    <dgm:cxn modelId="{99D36FB5-A23F-42ED-8C71-A73055D3F17F}" type="presParOf" srcId="{84328C93-0C65-44D5-A470-84C232E55E4B}" destId="{417FD3F0-799A-450E-AAE2-974FC7828E10}" srcOrd="0" destOrd="0" presId="urn:microsoft.com/office/officeart/2018/2/layout/IconLabelDescriptionList"/>
    <dgm:cxn modelId="{606FB831-8118-43C2-B208-AA1DFABE2B44}" type="presParOf" srcId="{84328C93-0C65-44D5-A470-84C232E55E4B}" destId="{CEAE0914-8126-435C-956B-0CDB445637D5}" srcOrd="1" destOrd="0" presId="urn:microsoft.com/office/officeart/2018/2/layout/IconLabelDescriptionList"/>
    <dgm:cxn modelId="{ABB9327F-0C75-4550-AA64-E26E4066AAC0}" type="presParOf" srcId="{84328C93-0C65-44D5-A470-84C232E55E4B}" destId="{10F381AE-84CC-4CF7-AD49-29B0DAC27ED0}" srcOrd="2" destOrd="0" presId="urn:microsoft.com/office/officeart/2018/2/layout/IconLabelDescriptionList"/>
    <dgm:cxn modelId="{E710D267-7F99-41F4-81B0-9D03A66D6340}" type="presParOf" srcId="{84328C93-0C65-44D5-A470-84C232E55E4B}" destId="{BD4CE8A6-38C4-4954-9809-C40DF98F2A13}" srcOrd="3" destOrd="0" presId="urn:microsoft.com/office/officeart/2018/2/layout/IconLabelDescriptionList"/>
    <dgm:cxn modelId="{D3419C4C-20C3-427C-8EA0-32C3D09E01BE}" type="presParOf" srcId="{84328C93-0C65-44D5-A470-84C232E55E4B}" destId="{6761A775-B0FF-48BF-BBF7-69D08F7AC95B}" srcOrd="4" destOrd="0" presId="urn:microsoft.com/office/officeart/2018/2/layout/IconLabelDescriptionList"/>
    <dgm:cxn modelId="{9667F33D-F328-40A7-A3EA-E231DE9180A7}" type="presParOf" srcId="{C82C2AB4-FA49-4C87-ACBB-AC20832B1333}" destId="{64E064EB-9906-4CBB-8381-ECD878FDABB1}" srcOrd="3" destOrd="0" presId="urn:microsoft.com/office/officeart/2018/2/layout/IconLabelDescriptionList"/>
    <dgm:cxn modelId="{A7725C9C-B1C4-431F-ACC2-2C2EA071D750}" type="presParOf" srcId="{C82C2AB4-FA49-4C87-ACBB-AC20832B1333}" destId="{571234E9-120F-4CEF-9B84-03E86F7647CA}" srcOrd="4" destOrd="0" presId="urn:microsoft.com/office/officeart/2018/2/layout/IconLabelDescriptionList"/>
    <dgm:cxn modelId="{21B5256A-AA11-4ECF-A9DC-31EF350D82DD}" type="presParOf" srcId="{571234E9-120F-4CEF-9B84-03E86F7647CA}" destId="{44C4B836-268F-4B96-A227-35263D94FCEA}" srcOrd="0" destOrd="0" presId="urn:microsoft.com/office/officeart/2018/2/layout/IconLabelDescriptionList"/>
    <dgm:cxn modelId="{9E51452D-7EEB-463D-9D71-25B32C05F783}" type="presParOf" srcId="{571234E9-120F-4CEF-9B84-03E86F7647CA}" destId="{970853BA-DBEF-475F-9AE1-E583D41752E6}" srcOrd="1" destOrd="0" presId="urn:microsoft.com/office/officeart/2018/2/layout/IconLabelDescriptionList"/>
    <dgm:cxn modelId="{ABF4C2FD-3EC8-4C05-B9D0-C07238549AC4}" type="presParOf" srcId="{571234E9-120F-4CEF-9B84-03E86F7647CA}" destId="{124DCB53-EBFD-4E5F-AFB0-1A15C5E718C5}" srcOrd="2" destOrd="0" presId="urn:microsoft.com/office/officeart/2018/2/layout/IconLabelDescriptionList"/>
    <dgm:cxn modelId="{3346625C-AC38-490C-9420-6F939FB66E33}" type="presParOf" srcId="{571234E9-120F-4CEF-9B84-03E86F7647CA}" destId="{E408A714-8097-4C0B-BAC1-AFD6B8C5A177}" srcOrd="3" destOrd="0" presId="urn:microsoft.com/office/officeart/2018/2/layout/IconLabelDescriptionList"/>
    <dgm:cxn modelId="{BDE9895F-9BA6-449D-B576-57237B8693DB}" type="presParOf" srcId="{571234E9-120F-4CEF-9B84-03E86F7647CA}" destId="{B161FCCD-3199-4681-9C2B-2C93187370C8}" srcOrd="4" destOrd="0" presId="urn:microsoft.com/office/officeart/2018/2/layout/IconLabelDescriptionList"/>
    <dgm:cxn modelId="{9C1BC803-39FA-40C3-B348-6B9AE38C12D4}" type="presParOf" srcId="{C82C2AB4-FA49-4C87-ACBB-AC20832B1333}" destId="{CA5D9729-E0D7-4B50-B34C-5B25F6D3127B}" srcOrd="5" destOrd="0" presId="urn:microsoft.com/office/officeart/2018/2/layout/IconLabelDescriptionList"/>
    <dgm:cxn modelId="{6277DAA7-0C42-4315-8925-6C6C1663AFF4}" type="presParOf" srcId="{C82C2AB4-FA49-4C87-ACBB-AC20832B1333}" destId="{629C12EA-79EE-4E86-836C-EA82EA6E6D38}" srcOrd="6" destOrd="0" presId="urn:microsoft.com/office/officeart/2018/2/layout/IconLabelDescriptionList"/>
    <dgm:cxn modelId="{9F9EEC97-72A7-42C3-AF3C-E226A0E054C8}" type="presParOf" srcId="{629C12EA-79EE-4E86-836C-EA82EA6E6D38}" destId="{BEED612E-241E-4E13-BE57-45CD281F2C9D}" srcOrd="0" destOrd="0" presId="urn:microsoft.com/office/officeart/2018/2/layout/IconLabelDescriptionList"/>
    <dgm:cxn modelId="{5C59527C-DA28-4033-ABA1-1CEF929F252D}" type="presParOf" srcId="{629C12EA-79EE-4E86-836C-EA82EA6E6D38}" destId="{DCD9058F-B6F5-4C88-85F5-7DFD40B58E31}" srcOrd="1" destOrd="0" presId="urn:microsoft.com/office/officeart/2018/2/layout/IconLabelDescriptionList"/>
    <dgm:cxn modelId="{E462BCDA-5618-4EF2-9E9A-05D403DBB2EE}" type="presParOf" srcId="{629C12EA-79EE-4E86-836C-EA82EA6E6D38}" destId="{C43F53FF-1DE7-4E1B-9512-BFE93A742DD8}" srcOrd="2" destOrd="0" presId="urn:microsoft.com/office/officeart/2018/2/layout/IconLabelDescriptionList"/>
    <dgm:cxn modelId="{6CF12D95-BCC8-486F-BDB4-2AA8999FCD3E}" type="presParOf" srcId="{629C12EA-79EE-4E86-836C-EA82EA6E6D38}" destId="{C492393B-0024-4206-8E7B-C91BAD9F7850}" srcOrd="3" destOrd="0" presId="urn:microsoft.com/office/officeart/2018/2/layout/IconLabelDescriptionList"/>
    <dgm:cxn modelId="{B2BBF7CB-1632-45D8-A8E5-AE72616CD02B}" type="presParOf" srcId="{629C12EA-79EE-4E86-836C-EA82EA6E6D38}" destId="{8967468D-25B2-4D26-BA3A-265F0F5907B8}" srcOrd="4" destOrd="0" presId="urn:microsoft.com/office/officeart/2018/2/layout/IconLabelDescriptionList"/>
    <dgm:cxn modelId="{097305AA-B767-46DE-9E1F-B0B8DC283139}" type="presParOf" srcId="{C82C2AB4-FA49-4C87-ACBB-AC20832B1333}" destId="{76847B81-EF81-412C-B264-5844D2852E14}" srcOrd="7" destOrd="0" presId="urn:microsoft.com/office/officeart/2018/2/layout/IconLabelDescriptionList"/>
    <dgm:cxn modelId="{AD37916B-44B2-4846-8978-A073B99F1BCD}" type="presParOf" srcId="{C82C2AB4-FA49-4C87-ACBB-AC20832B1333}" destId="{7C69A848-B1F0-4E65-985B-C4B589E18944}" srcOrd="8" destOrd="0" presId="urn:microsoft.com/office/officeart/2018/2/layout/IconLabelDescriptionList"/>
    <dgm:cxn modelId="{B21B64F8-7DD3-4238-B1EB-339CC4CDBE82}" type="presParOf" srcId="{7C69A848-B1F0-4E65-985B-C4B589E18944}" destId="{EAD00637-F501-410F-9CED-FB6B0CF4CA54}" srcOrd="0" destOrd="0" presId="urn:microsoft.com/office/officeart/2018/2/layout/IconLabelDescriptionList"/>
    <dgm:cxn modelId="{B3B45046-80E0-419A-9039-D896F55D6530}" type="presParOf" srcId="{7C69A848-B1F0-4E65-985B-C4B589E18944}" destId="{2AE93A04-496E-490C-8B42-AFF3BD0E91B9}" srcOrd="1" destOrd="0" presId="urn:microsoft.com/office/officeart/2018/2/layout/IconLabelDescriptionList"/>
    <dgm:cxn modelId="{676FD1FC-EB5F-4E8C-B391-07738315C301}" type="presParOf" srcId="{7C69A848-B1F0-4E65-985B-C4B589E18944}" destId="{A697F68D-1D76-409B-9B4B-33B4E70E56C6}" srcOrd="2" destOrd="0" presId="urn:microsoft.com/office/officeart/2018/2/layout/IconLabelDescriptionList"/>
    <dgm:cxn modelId="{C381ED77-ED17-4F6E-8C4E-691605BF2242}" type="presParOf" srcId="{7C69A848-B1F0-4E65-985B-C4B589E18944}" destId="{AB1E624A-F6A5-4B8A-8E69-59908A8CEE65}" srcOrd="3" destOrd="0" presId="urn:microsoft.com/office/officeart/2018/2/layout/IconLabelDescriptionList"/>
    <dgm:cxn modelId="{F3817103-EE21-44F3-85E0-A3C98754F470}" type="presParOf" srcId="{7C69A848-B1F0-4E65-985B-C4B589E18944}" destId="{63E5C37C-98BC-4DB7-9832-239D826600A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9FFF90-AF0F-4F75-BDCD-71BF3E8DA27D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15156F-4EC3-4696-977D-8E5D79250ACD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To meet the needs of the community, the Community Center needs to be addressed</a:t>
          </a:r>
        </a:p>
      </dgm:t>
    </dgm:pt>
    <dgm:pt modelId="{8E2A9EC0-8A2F-4C3E-9AEA-27E08E40C61B}" type="parTrans" cxnId="{68A4CA59-5C61-4C37-A382-AEAEB27C1760}">
      <dgm:prSet/>
      <dgm:spPr/>
      <dgm:t>
        <a:bodyPr/>
        <a:lstStyle/>
        <a:p>
          <a:endParaRPr lang="en-US"/>
        </a:p>
      </dgm:t>
    </dgm:pt>
    <dgm:pt modelId="{8A4867F4-F74B-40E8-90D8-5547B95ADBBB}" type="sibTrans" cxnId="{68A4CA59-5C61-4C37-A382-AEAEB27C1760}">
      <dgm:prSet/>
      <dgm:spPr>
        <a:solidFill>
          <a:schemeClr val="tx1">
            <a:lumMod val="65000"/>
            <a:alpha val="90000"/>
          </a:schemeClr>
        </a:solidFill>
        <a:ln>
          <a:solidFill>
            <a:schemeClr val="tx1">
              <a:lumMod val="6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31A335CB-C8AF-4C54-BC25-3E9BC423C2B6}">
      <dgm:prSet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Staff began evaluating options: Renovate and Expand the existing Community Center, or pursue New Construction</a:t>
          </a:r>
        </a:p>
      </dgm:t>
    </dgm:pt>
    <dgm:pt modelId="{388C9E33-F425-459F-853A-DBD034CEB55E}" type="parTrans" cxnId="{7A2F4DED-AB8F-45BE-BAEC-AFF1468BC2D7}">
      <dgm:prSet/>
      <dgm:spPr/>
      <dgm:t>
        <a:bodyPr/>
        <a:lstStyle/>
        <a:p>
          <a:endParaRPr lang="en-US"/>
        </a:p>
      </dgm:t>
    </dgm:pt>
    <dgm:pt modelId="{EA0B1054-2B61-4FC5-A6A2-C2297DE70694}" type="sibTrans" cxnId="{7A2F4DED-AB8F-45BE-BAEC-AFF1468BC2D7}">
      <dgm:prSet/>
      <dgm:spPr/>
      <dgm:t>
        <a:bodyPr/>
        <a:lstStyle/>
        <a:p>
          <a:endParaRPr lang="en-US"/>
        </a:p>
      </dgm:t>
    </dgm:pt>
    <dgm:pt modelId="{D425A159-583C-4295-A83B-A81B65D39533}" type="pres">
      <dgm:prSet presAssocID="{2E9FFF90-AF0F-4F75-BDCD-71BF3E8DA27D}" presName="outerComposite" presStyleCnt="0">
        <dgm:presLayoutVars>
          <dgm:chMax val="5"/>
          <dgm:dir/>
          <dgm:resizeHandles val="exact"/>
        </dgm:presLayoutVars>
      </dgm:prSet>
      <dgm:spPr/>
    </dgm:pt>
    <dgm:pt modelId="{8AE9C99D-EB4D-487B-8854-6EAFC4F694BB}" type="pres">
      <dgm:prSet presAssocID="{2E9FFF90-AF0F-4F75-BDCD-71BF3E8DA27D}" presName="dummyMaxCanvas" presStyleCnt="0">
        <dgm:presLayoutVars/>
      </dgm:prSet>
      <dgm:spPr/>
    </dgm:pt>
    <dgm:pt modelId="{93A1E758-075C-4361-A838-63AC1F96D220}" type="pres">
      <dgm:prSet presAssocID="{2E9FFF90-AF0F-4F75-BDCD-71BF3E8DA27D}" presName="TwoNodes_1" presStyleLbl="node1" presStyleIdx="0" presStyleCnt="2">
        <dgm:presLayoutVars>
          <dgm:bulletEnabled val="1"/>
        </dgm:presLayoutVars>
      </dgm:prSet>
      <dgm:spPr/>
    </dgm:pt>
    <dgm:pt modelId="{3BAC8617-CCA9-4F96-8C97-3E5E2CE7D7CC}" type="pres">
      <dgm:prSet presAssocID="{2E9FFF90-AF0F-4F75-BDCD-71BF3E8DA27D}" presName="TwoNodes_2" presStyleLbl="node1" presStyleIdx="1" presStyleCnt="2">
        <dgm:presLayoutVars>
          <dgm:bulletEnabled val="1"/>
        </dgm:presLayoutVars>
      </dgm:prSet>
      <dgm:spPr/>
    </dgm:pt>
    <dgm:pt modelId="{5A0530AA-679B-4E56-832C-EE0DC93B40A2}" type="pres">
      <dgm:prSet presAssocID="{2E9FFF90-AF0F-4F75-BDCD-71BF3E8DA27D}" presName="TwoConn_1-2" presStyleLbl="fgAccFollowNode1" presStyleIdx="0" presStyleCnt="1">
        <dgm:presLayoutVars>
          <dgm:bulletEnabled val="1"/>
        </dgm:presLayoutVars>
      </dgm:prSet>
      <dgm:spPr/>
    </dgm:pt>
    <dgm:pt modelId="{9584A449-8332-49CD-8C51-813E4F594DB8}" type="pres">
      <dgm:prSet presAssocID="{2E9FFF90-AF0F-4F75-BDCD-71BF3E8DA27D}" presName="TwoNodes_1_text" presStyleLbl="node1" presStyleIdx="1" presStyleCnt="2">
        <dgm:presLayoutVars>
          <dgm:bulletEnabled val="1"/>
        </dgm:presLayoutVars>
      </dgm:prSet>
      <dgm:spPr/>
    </dgm:pt>
    <dgm:pt modelId="{5BB3362D-5851-400C-B62A-D09C3F1E40A1}" type="pres">
      <dgm:prSet presAssocID="{2E9FFF90-AF0F-4F75-BDCD-71BF3E8DA27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55E3F3B-6E8C-400B-A7D7-F0E9ACE36B24}" type="presOf" srcId="{2E9FFF90-AF0F-4F75-BDCD-71BF3E8DA27D}" destId="{D425A159-583C-4295-A83B-A81B65D39533}" srcOrd="0" destOrd="0" presId="urn:microsoft.com/office/officeart/2005/8/layout/vProcess5"/>
    <dgm:cxn modelId="{C1E78C71-222B-4FEC-95B8-2CE0AAB3107F}" type="presOf" srcId="{31A335CB-C8AF-4C54-BC25-3E9BC423C2B6}" destId="{3BAC8617-CCA9-4F96-8C97-3E5E2CE7D7CC}" srcOrd="0" destOrd="0" presId="urn:microsoft.com/office/officeart/2005/8/layout/vProcess5"/>
    <dgm:cxn modelId="{68A4CA59-5C61-4C37-A382-AEAEB27C1760}" srcId="{2E9FFF90-AF0F-4F75-BDCD-71BF3E8DA27D}" destId="{0B15156F-4EC3-4696-977D-8E5D79250ACD}" srcOrd="0" destOrd="0" parTransId="{8E2A9EC0-8A2F-4C3E-9AEA-27E08E40C61B}" sibTransId="{8A4867F4-F74B-40E8-90D8-5547B95ADBBB}"/>
    <dgm:cxn modelId="{C51E1487-7403-43AA-8035-8860EE759A72}" type="presOf" srcId="{31A335CB-C8AF-4C54-BC25-3E9BC423C2B6}" destId="{5BB3362D-5851-400C-B62A-D09C3F1E40A1}" srcOrd="1" destOrd="0" presId="urn:microsoft.com/office/officeart/2005/8/layout/vProcess5"/>
    <dgm:cxn modelId="{A760FE89-AE5A-4474-A5A2-DAF08EE2C22B}" type="presOf" srcId="{0B15156F-4EC3-4696-977D-8E5D79250ACD}" destId="{93A1E758-075C-4361-A838-63AC1F96D220}" srcOrd="0" destOrd="0" presId="urn:microsoft.com/office/officeart/2005/8/layout/vProcess5"/>
    <dgm:cxn modelId="{993CA4A5-D702-47B9-8FE9-48BED099CFDC}" type="presOf" srcId="{0B15156F-4EC3-4696-977D-8E5D79250ACD}" destId="{9584A449-8332-49CD-8C51-813E4F594DB8}" srcOrd="1" destOrd="0" presId="urn:microsoft.com/office/officeart/2005/8/layout/vProcess5"/>
    <dgm:cxn modelId="{9967A5B0-438C-4A93-9DAF-B9145DEB3840}" type="presOf" srcId="{8A4867F4-F74B-40E8-90D8-5547B95ADBBB}" destId="{5A0530AA-679B-4E56-832C-EE0DC93B40A2}" srcOrd="0" destOrd="0" presId="urn:microsoft.com/office/officeart/2005/8/layout/vProcess5"/>
    <dgm:cxn modelId="{7A2F4DED-AB8F-45BE-BAEC-AFF1468BC2D7}" srcId="{2E9FFF90-AF0F-4F75-BDCD-71BF3E8DA27D}" destId="{31A335CB-C8AF-4C54-BC25-3E9BC423C2B6}" srcOrd="1" destOrd="0" parTransId="{388C9E33-F425-459F-853A-DBD034CEB55E}" sibTransId="{EA0B1054-2B61-4FC5-A6A2-C2297DE70694}"/>
    <dgm:cxn modelId="{A8FB7202-8459-4E87-B8EF-E2EC50367D8E}" type="presParOf" srcId="{D425A159-583C-4295-A83B-A81B65D39533}" destId="{8AE9C99D-EB4D-487B-8854-6EAFC4F694BB}" srcOrd="0" destOrd="0" presId="urn:microsoft.com/office/officeart/2005/8/layout/vProcess5"/>
    <dgm:cxn modelId="{401AB6FD-B299-4D7E-980E-4A9845AA8A9A}" type="presParOf" srcId="{D425A159-583C-4295-A83B-A81B65D39533}" destId="{93A1E758-075C-4361-A838-63AC1F96D220}" srcOrd="1" destOrd="0" presId="urn:microsoft.com/office/officeart/2005/8/layout/vProcess5"/>
    <dgm:cxn modelId="{5E7C3CEA-154D-4343-BEDA-6C70B289D766}" type="presParOf" srcId="{D425A159-583C-4295-A83B-A81B65D39533}" destId="{3BAC8617-CCA9-4F96-8C97-3E5E2CE7D7CC}" srcOrd="2" destOrd="0" presId="urn:microsoft.com/office/officeart/2005/8/layout/vProcess5"/>
    <dgm:cxn modelId="{391DA878-C5B3-4921-ADDF-4B725E5B26C9}" type="presParOf" srcId="{D425A159-583C-4295-A83B-A81B65D39533}" destId="{5A0530AA-679B-4E56-832C-EE0DC93B40A2}" srcOrd="3" destOrd="0" presId="urn:microsoft.com/office/officeart/2005/8/layout/vProcess5"/>
    <dgm:cxn modelId="{18ED8BAE-645F-4770-9E6F-949A10A04D2A}" type="presParOf" srcId="{D425A159-583C-4295-A83B-A81B65D39533}" destId="{9584A449-8332-49CD-8C51-813E4F594DB8}" srcOrd="4" destOrd="0" presId="urn:microsoft.com/office/officeart/2005/8/layout/vProcess5"/>
    <dgm:cxn modelId="{CD54A490-BB9A-4B36-8DD1-780E84BBA8AB}" type="presParOf" srcId="{D425A159-583C-4295-A83B-A81B65D39533}" destId="{5BB3362D-5851-400C-B62A-D09C3F1E40A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228AF-A779-40B5-9F9C-F953EF61FA22}">
      <dsp:nvSpPr>
        <dsp:cNvPr id="0" name=""/>
        <dsp:cNvSpPr/>
      </dsp:nvSpPr>
      <dsp:spPr>
        <a:xfrm>
          <a:off x="0" y="665190"/>
          <a:ext cx="961813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AB131-A55C-419D-A023-806A21F6B0F1}">
      <dsp:nvSpPr>
        <dsp:cNvPr id="0" name=""/>
        <dsp:cNvSpPr/>
      </dsp:nvSpPr>
      <dsp:spPr>
        <a:xfrm>
          <a:off x="371483" y="941500"/>
          <a:ext cx="675424" cy="675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3183-AA5D-4870-80EE-8624DA4A96E7}">
      <dsp:nvSpPr>
        <dsp:cNvPr id="0" name=""/>
        <dsp:cNvSpPr/>
      </dsp:nvSpPr>
      <dsp:spPr>
        <a:xfrm>
          <a:off x="1418391" y="665190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 2021, the Board of Aldermen requested examination of options for the Community Center as part of the Parks Master Planning process</a:t>
          </a:r>
        </a:p>
      </dsp:txBody>
      <dsp:txXfrm>
        <a:off x="1418391" y="665190"/>
        <a:ext cx="8199741" cy="1228044"/>
      </dsp:txXfrm>
    </dsp:sp>
    <dsp:sp modelId="{EAFEBDCC-742B-4364-8C13-6FC2CB7720C1}">
      <dsp:nvSpPr>
        <dsp:cNvPr id="0" name=""/>
        <dsp:cNvSpPr/>
      </dsp:nvSpPr>
      <dsp:spPr>
        <a:xfrm>
          <a:off x="0" y="2200246"/>
          <a:ext cx="9618133" cy="12280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66E87-97FB-4392-85F1-DE2DD326D085}">
      <dsp:nvSpPr>
        <dsp:cNvPr id="0" name=""/>
        <dsp:cNvSpPr/>
      </dsp:nvSpPr>
      <dsp:spPr>
        <a:xfrm>
          <a:off x="371483" y="2476556"/>
          <a:ext cx="675424" cy="675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32C43-6F4D-4B59-9490-BCCBA7E29C45}">
      <dsp:nvSpPr>
        <dsp:cNvPr id="0" name=""/>
        <dsp:cNvSpPr/>
      </dsp:nvSpPr>
      <dsp:spPr>
        <a:xfrm>
          <a:off x="1418391" y="2200246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Staff and Consultants conducted a master planning process, informed by town hall sessions with the public, a citizen survey, and meetings with stakeholders</a:t>
          </a:r>
        </a:p>
      </dsp:txBody>
      <dsp:txXfrm>
        <a:off x="1418391" y="2200246"/>
        <a:ext cx="8199741" cy="1228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16A9C-9A64-4997-96C8-46FAE91C0807}">
      <dsp:nvSpPr>
        <dsp:cNvPr id="0" name=""/>
        <dsp:cNvSpPr/>
      </dsp:nvSpPr>
      <dsp:spPr>
        <a:xfrm>
          <a:off x="433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14A20-54EE-4D27-9612-16225BFE0D68}">
      <dsp:nvSpPr>
        <dsp:cNvPr id="0" name=""/>
        <dsp:cNvSpPr/>
      </dsp:nvSpPr>
      <dsp:spPr>
        <a:xfrm>
          <a:off x="433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50% of respondents indicated they have used Crestwood Community Center.</a:t>
          </a:r>
        </a:p>
      </dsp:txBody>
      <dsp:txXfrm>
        <a:off x="433" y="1241281"/>
        <a:ext cx="1913203" cy="1445818"/>
      </dsp:txXfrm>
    </dsp:sp>
    <dsp:sp modelId="{6784F911-2DA9-4267-901E-51B869439E2E}">
      <dsp:nvSpPr>
        <dsp:cNvPr id="0" name=""/>
        <dsp:cNvSpPr/>
      </dsp:nvSpPr>
      <dsp:spPr>
        <a:xfrm>
          <a:off x="433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FD3F0-799A-450E-AAE2-974FC7828E10}">
      <dsp:nvSpPr>
        <dsp:cNvPr id="0" name=""/>
        <dsp:cNvSpPr/>
      </dsp:nvSpPr>
      <dsp:spPr>
        <a:xfrm>
          <a:off x="2248447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381AE-84CC-4CF7-AD49-29B0DAC27ED0}">
      <dsp:nvSpPr>
        <dsp:cNvPr id="0" name=""/>
        <dsp:cNvSpPr/>
      </dsp:nvSpPr>
      <dsp:spPr>
        <a:xfrm>
          <a:off x="2248447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Top facility priorities: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1) </a:t>
          </a:r>
          <a:r>
            <a:rPr lang="en-US" sz="1400" kern="1200" dirty="0" err="1"/>
            <a:t>Whitecliff</a:t>
          </a:r>
          <a:r>
            <a:rPr lang="en-US" sz="1400" kern="1200" dirty="0"/>
            <a:t> Park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2) Crestwood Park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3) Community Center </a:t>
          </a:r>
        </a:p>
      </dsp:txBody>
      <dsp:txXfrm>
        <a:off x="2248447" y="1241281"/>
        <a:ext cx="1913203" cy="1445818"/>
      </dsp:txXfrm>
    </dsp:sp>
    <dsp:sp modelId="{6761A775-B0FF-48BF-BBF7-69D08F7AC95B}">
      <dsp:nvSpPr>
        <dsp:cNvPr id="0" name=""/>
        <dsp:cNvSpPr/>
      </dsp:nvSpPr>
      <dsp:spPr>
        <a:xfrm>
          <a:off x="2248447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4B836-268F-4B96-A227-35263D94FCEA}">
      <dsp:nvSpPr>
        <dsp:cNvPr id="0" name=""/>
        <dsp:cNvSpPr/>
      </dsp:nvSpPr>
      <dsp:spPr>
        <a:xfrm>
          <a:off x="4496460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DCB53-EBFD-4E5F-AFB0-1A15C5E718C5}">
      <dsp:nvSpPr>
        <dsp:cNvPr id="0" name=""/>
        <dsp:cNvSpPr/>
      </dsp:nvSpPr>
      <dsp:spPr>
        <a:xfrm>
          <a:off x="4496460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95% of respondents “strongly agreed” or “agreed” that updating existing park amenities should be a priority. </a:t>
          </a:r>
        </a:p>
      </dsp:txBody>
      <dsp:txXfrm>
        <a:off x="4496460" y="1241281"/>
        <a:ext cx="1913203" cy="1445818"/>
      </dsp:txXfrm>
    </dsp:sp>
    <dsp:sp modelId="{B161FCCD-3199-4681-9C2B-2C93187370C8}">
      <dsp:nvSpPr>
        <dsp:cNvPr id="0" name=""/>
        <dsp:cNvSpPr/>
      </dsp:nvSpPr>
      <dsp:spPr>
        <a:xfrm>
          <a:off x="4496460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D612E-241E-4E13-BE57-45CD281F2C9D}">
      <dsp:nvSpPr>
        <dsp:cNvPr id="0" name=""/>
        <dsp:cNvSpPr/>
      </dsp:nvSpPr>
      <dsp:spPr>
        <a:xfrm>
          <a:off x="6744474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F53FF-1DE7-4E1B-9512-BFE93A742DD8}">
      <dsp:nvSpPr>
        <dsp:cNvPr id="0" name=""/>
        <dsp:cNvSpPr/>
      </dsp:nvSpPr>
      <dsp:spPr>
        <a:xfrm>
          <a:off x="6744474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85% of respondents “strongly agreed” or “agreed” that rehabilitating the current Community Center should be a priority.</a:t>
          </a:r>
        </a:p>
      </dsp:txBody>
      <dsp:txXfrm>
        <a:off x="6744474" y="1241281"/>
        <a:ext cx="1913203" cy="1445818"/>
      </dsp:txXfrm>
    </dsp:sp>
    <dsp:sp modelId="{8967468D-25B2-4D26-BA3A-265F0F5907B8}">
      <dsp:nvSpPr>
        <dsp:cNvPr id="0" name=""/>
        <dsp:cNvSpPr/>
      </dsp:nvSpPr>
      <dsp:spPr>
        <a:xfrm>
          <a:off x="6744474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00637-F501-410F-9CED-FB6B0CF4CA54}">
      <dsp:nvSpPr>
        <dsp:cNvPr id="0" name=""/>
        <dsp:cNvSpPr/>
      </dsp:nvSpPr>
      <dsp:spPr>
        <a:xfrm>
          <a:off x="8992488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7F68D-1D76-409B-9B4B-33B4E70E56C6}">
      <dsp:nvSpPr>
        <dsp:cNvPr id="0" name=""/>
        <dsp:cNvSpPr/>
      </dsp:nvSpPr>
      <dsp:spPr>
        <a:xfrm>
          <a:off x="8992488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Of those respondents who use the Community Center, 90% are “Very Satisfied” or “Satisfied”</a:t>
          </a:r>
        </a:p>
      </dsp:txBody>
      <dsp:txXfrm>
        <a:off x="8992488" y="1241281"/>
        <a:ext cx="1913203" cy="1445818"/>
      </dsp:txXfrm>
    </dsp:sp>
    <dsp:sp modelId="{63E5C37C-98BC-4DB7-9832-239D826600AB}">
      <dsp:nvSpPr>
        <dsp:cNvPr id="0" name=""/>
        <dsp:cNvSpPr/>
      </dsp:nvSpPr>
      <dsp:spPr>
        <a:xfrm>
          <a:off x="8992488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1E758-075C-4361-A838-63AC1F96D220}">
      <dsp:nvSpPr>
        <dsp:cNvPr id="0" name=""/>
        <dsp:cNvSpPr/>
      </dsp:nvSpPr>
      <dsp:spPr>
        <a:xfrm>
          <a:off x="0" y="0"/>
          <a:ext cx="7306865" cy="174664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 meet the needs of the community, the Community Center needs to be addressed</a:t>
          </a:r>
        </a:p>
      </dsp:txBody>
      <dsp:txXfrm>
        <a:off x="51158" y="51158"/>
        <a:ext cx="5501568" cy="1644330"/>
      </dsp:txXfrm>
    </dsp:sp>
    <dsp:sp modelId="{3BAC8617-CCA9-4F96-8C97-3E5E2CE7D7CC}">
      <dsp:nvSpPr>
        <dsp:cNvPr id="0" name=""/>
        <dsp:cNvSpPr/>
      </dsp:nvSpPr>
      <dsp:spPr>
        <a:xfrm>
          <a:off x="1289446" y="2134790"/>
          <a:ext cx="7306865" cy="1746646"/>
        </a:xfrm>
        <a:prstGeom prst="roundRect">
          <a:avLst>
            <a:gd name="adj" fmla="val 10000"/>
          </a:avLst>
        </a:prstGeom>
        <a:solidFill>
          <a:schemeClr val="tx1">
            <a:lumMod val="8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Staff began evaluating options: Renovate and Expand the existing Community Center, or pursue New Construction</a:t>
          </a:r>
        </a:p>
      </dsp:txBody>
      <dsp:txXfrm>
        <a:off x="1340604" y="2185948"/>
        <a:ext cx="4779782" cy="1644330"/>
      </dsp:txXfrm>
    </dsp:sp>
    <dsp:sp modelId="{5A0530AA-679B-4E56-832C-EE0DC93B40A2}">
      <dsp:nvSpPr>
        <dsp:cNvPr id="0" name=""/>
        <dsp:cNvSpPr/>
      </dsp:nvSpPr>
      <dsp:spPr>
        <a:xfrm>
          <a:off x="6171544" y="1373058"/>
          <a:ext cx="1135320" cy="1135320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65000"/>
            <a:alpha val="90000"/>
          </a:schemeClr>
        </a:solidFill>
        <a:ln w="12700" cap="rnd" cmpd="sng" algn="ctr">
          <a:solidFill>
            <a:schemeClr val="tx1">
              <a:lumMod val="65000"/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426991" y="1373058"/>
        <a:ext cx="624426" cy="85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6556E-CDF9-4F84-A202-84CE1093DC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3A96-56F3-4BA1-AB95-D4D577D9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by reviewing the park as a whole. This slide shows how the facility will be positioned within Whitecliff Park. We love the ballfield location – this means new construction can occur without significant disruption to other areas of the park. It also gives the new facility a place of prominence. This slide also shows the footprint of the converted pickleball and family games complex.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7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9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0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09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0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5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19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Design, Cost and Financing 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>
            <a:normAutofit/>
          </a:bodyPr>
          <a:lstStyle/>
          <a:p>
            <a:r>
              <a:rPr lang="en-US"/>
              <a:t>Community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6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942143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We want to be sure the community will be satisfied with the end result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We must position the Parks and Recreation Department for success for the next several decades.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As a result of extensive review, staff recommended new construction.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Person working on a table">
            <a:extLst>
              <a:ext uri="{FF2B5EF4-FFF2-40B4-BE49-F238E27FC236}">
                <a16:creationId xmlns:a16="http://schemas.microsoft.com/office/drawing/2014/main" id="{7BC8F9A3-8F79-E829-09BA-4749126E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84" r="23784"/>
          <a:stretch/>
        </p:blipFill>
        <p:spPr>
          <a:xfrm>
            <a:off x="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7047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6CD35-CE39-605C-51F9-AAF28E865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9" r="7010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60103-8221-E63E-F403-C16BAA82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28B30-2997-226A-C8E5-6518401B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 approved the Whitecliff baseball field as the location for the new Community Center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 also approved a plan to convert the current community center into a pickleball and family games complex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This kicked off an extensive design process, the results of which we share tonight…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/>
              <a:t>New Community Center</a:t>
            </a:r>
            <a:endParaRPr lang="en-US" dirty="0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town">
            <a:extLst>
              <a:ext uri="{FF2B5EF4-FFF2-40B4-BE49-F238E27FC236}">
                <a16:creationId xmlns:a16="http://schemas.microsoft.com/office/drawing/2014/main" id="{60F78CD6-4217-B504-7992-7BC8E146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9542" y="1"/>
            <a:ext cx="8832915" cy="6858000"/>
          </a:xfrm>
        </p:spPr>
      </p:pic>
    </p:spTree>
    <p:extLst>
      <p:ext uri="{BB962C8B-B14F-4D97-AF65-F5344CB8AC3E}">
        <p14:creationId xmlns:p14="http://schemas.microsoft.com/office/powerpoint/2010/main" val="399351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town">
            <a:extLst>
              <a:ext uri="{FF2B5EF4-FFF2-40B4-BE49-F238E27FC236}">
                <a16:creationId xmlns:a16="http://schemas.microsoft.com/office/drawing/2014/main" id="{60F78CD6-4217-B504-7992-7BC8E146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9542" y="1"/>
            <a:ext cx="8832915" cy="6858000"/>
          </a:xfrm>
        </p:spPr>
      </p:pic>
      <p:pic>
        <p:nvPicPr>
          <p:cNvPr id="3" name="Picture 2" descr="A drawing of a basketball court&#10;&#10;Description automatically generated">
            <a:extLst>
              <a:ext uri="{FF2B5EF4-FFF2-40B4-BE49-F238E27FC236}">
                <a16:creationId xmlns:a16="http://schemas.microsoft.com/office/drawing/2014/main" id="{EE00FFAA-4CF5-7557-A4AA-4757DBCAF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94" y="0"/>
            <a:ext cx="893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9983A-544D-9F14-0258-00DA32B5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13" y="0"/>
            <a:ext cx="771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FCC1-B833-9E64-061A-ED22558C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470" y="0"/>
            <a:ext cx="753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0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C80DF-661D-FDAD-F8BD-C6DE1263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27" y="0"/>
            <a:ext cx="692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A184A-009F-3101-8A7F-34A9AD2B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36" y="0"/>
            <a:ext cx="7911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A184A-009F-3101-8A7F-34A9AD2B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36" y="0"/>
            <a:ext cx="79113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17D24-F4EB-04B9-A8D7-798442885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60" y="0"/>
            <a:ext cx="795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D16F1A-5D78-4402-81FF-31A98AFD6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Process Review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B2FB7F0-6A45-43E8-88A7-48E46E6D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A9C607-662B-4FBB-A3F3-CF593AD7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02604C-8FE7-01B5-B6E6-F8A2D57BC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14907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38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6173A-80D3-AE22-62C5-43EB6537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41" y="0"/>
            <a:ext cx="848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8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lobby&#10;&#10;Description automatically generated">
            <a:extLst>
              <a:ext uri="{FF2B5EF4-FFF2-40B4-BE49-F238E27FC236}">
                <a16:creationId xmlns:a16="http://schemas.microsoft.com/office/drawing/2014/main" id="{9B43819B-D19E-C6E4-344E-AC469E0A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49" y="0"/>
            <a:ext cx="997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BE11922-D7CC-F032-5A53-03C59D167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51" y="0"/>
            <a:ext cx="995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46D52F-0AA7-5F1F-6639-505DDC641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1" b="150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4925B1-5680-4EFE-72C6-788665ED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0" b="13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Conversion of Existing Community Center</a:t>
            </a:r>
          </a:p>
        </p:txBody>
      </p:sp>
    </p:spTree>
    <p:extLst>
      <p:ext uri="{BB962C8B-B14F-4D97-AF65-F5344CB8AC3E}">
        <p14:creationId xmlns:p14="http://schemas.microsoft.com/office/powerpoint/2010/main" val="3384945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D9AF-9414-842B-4C48-A716163A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600"/>
            <a:ext cx="4064439" cy="1320800"/>
          </a:xfrm>
        </p:spPr>
        <p:txBody>
          <a:bodyPr>
            <a:normAutofit/>
          </a:bodyPr>
          <a:lstStyle/>
          <a:p>
            <a:r>
              <a:rPr lang="en-US" dirty="0"/>
              <a:t>Existing Community Center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83D39F-F50A-86A5-4F80-2E3A9DEE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2141735"/>
            <a:ext cx="4064439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Partial demolition of the facility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Gymnasium to remain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Floor recently replaced, new divider curtain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Locker rooms to remain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Remodeled a few years ago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Storefront windows will create a new exterior wall separating the lobby from the pickleball court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Gathering space with food and beverage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04F84-93C5-47F5-8813-997E58E62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1" r="14661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07F7-3B6F-CCD0-8172-E29B58E4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73D1-E137-EDE6-A0A7-7ABB62BBA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0B96D-5B69-60F9-9E8E-EF662A85C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5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644509-6EB0-FA36-66DE-705421AF6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45" b="4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4E2E97-E44E-A931-1BFA-AD3516E4A5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756535"/>
              </p:ext>
            </p:extLst>
          </p:nvPr>
        </p:nvGraphicFramePr>
        <p:xfrm>
          <a:off x="393594" y="1427480"/>
          <a:ext cx="11121073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1505">
                  <a:extLst>
                    <a:ext uri="{9D8B030D-6E8A-4147-A177-3AD203B41FA5}">
                      <a16:colId xmlns:a16="http://schemas.microsoft.com/office/drawing/2014/main" val="497420308"/>
                    </a:ext>
                  </a:extLst>
                </a:gridCol>
                <a:gridCol w="1619568">
                  <a:extLst>
                    <a:ext uri="{9D8B030D-6E8A-4147-A177-3AD203B41FA5}">
                      <a16:colId xmlns:a16="http://schemas.microsoft.com/office/drawing/2014/main" val="2450651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91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Construction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76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New Community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$22,552,061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392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Pickleball/Family Games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$2,570,807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15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$25,122,868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Special Construction Items:  Permits, insurance, utility connection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$199,500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95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Furniture and Fixtures: Furniture, fitness equipment, landscaping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$1,307,395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Professional Services: Architect, construction management, surveys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$3,201,185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1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Technology: Phones, computers, televisions, A/V,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3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Financing: Bond counsel, issuance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$145,050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08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Misc. Costs: Bid document advertisement, moving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9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Owner contingency: 5% soft cost 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$253,282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58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 Project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$30,441,780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8910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8F0901F-C881-F81B-6D24-279134F7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Cost Estimate</a:t>
            </a:r>
          </a:p>
        </p:txBody>
      </p:sp>
    </p:spTree>
    <p:extLst>
      <p:ext uri="{BB962C8B-B14F-4D97-AF65-F5344CB8AC3E}">
        <p14:creationId xmlns:p14="http://schemas.microsoft.com/office/powerpoint/2010/main" val="428563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765972"/>
            <a:ext cx="8596668" cy="132080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Citizen Survey Results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CF55F9BD-1254-2043-1C3A-DD2AF60A08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2938" y="642938"/>
          <a:ext cx="10906125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945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Funding Options (High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634233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Surveys indicated there is willingness from residents to fund this project.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Level of support is noteworthy given that people were asked this without any details about the new community center.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Staff believes support increases once residents are engaged in the project.</a:t>
            </a:r>
          </a:p>
        </p:txBody>
      </p:sp>
      <p:pic>
        <p:nvPicPr>
          <p:cNvPr id="11" name="Picture 4" descr="Graphs on a display with reflection of office">
            <a:extLst>
              <a:ext uri="{FF2B5EF4-FFF2-40B4-BE49-F238E27FC236}">
                <a16:creationId xmlns:a16="http://schemas.microsoft.com/office/drawing/2014/main" id="{B0DDBBDA-BDA6-5DDD-EC77-3D5AA016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84" r="2378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6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3470-D629-38A4-F51F-2147E9D7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Obligation Bond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6C690-A363-E33C-517B-9F2C8335E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939971"/>
              </p:ext>
            </p:extLst>
          </p:nvPr>
        </p:nvGraphicFramePr>
        <p:xfrm>
          <a:off x="4526978" y="4406930"/>
          <a:ext cx="313804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713">
                  <a:extLst>
                    <a:ext uri="{9D8B030D-6E8A-4147-A177-3AD203B41FA5}">
                      <a16:colId xmlns:a16="http://schemas.microsoft.com/office/drawing/2014/main" val="3862794264"/>
                    </a:ext>
                  </a:extLst>
                </a:gridCol>
                <a:gridCol w="1624330">
                  <a:extLst>
                    <a:ext uri="{9D8B030D-6E8A-4147-A177-3AD203B41FA5}">
                      <a16:colId xmlns:a16="http://schemas.microsoft.com/office/drawing/2014/main" val="9946515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$30.91MM Par Value Bond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51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Home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Monthly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37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37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07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$22.80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4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$26.60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817992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4970-38EE-2F6E-6CFB-08E837133BCC}"/>
              </a:ext>
            </a:extLst>
          </p:cNvPr>
          <p:cNvSpPr txBox="1">
            <a:spLocks/>
          </p:cNvSpPr>
          <p:nvPr/>
        </p:nvSpPr>
        <p:spPr>
          <a:xfrm>
            <a:off x="677334" y="1413198"/>
            <a:ext cx="771117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Requires 4/7 voter approval (57.14%)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Supported by an ad valorem tax on real property within city limits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Lowest interest rate for municipal borrowing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Paid off over 20 years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Crestwood currently has no debt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State law limits debt capacity to 10% of assess value for “general improvements”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Roughly $40 million based on most recent valuation</a:t>
            </a:r>
          </a:p>
        </p:txBody>
      </p:sp>
    </p:spTree>
    <p:extLst>
      <p:ext uri="{BB962C8B-B14F-4D97-AF65-F5344CB8AC3E}">
        <p14:creationId xmlns:p14="http://schemas.microsoft.com/office/powerpoint/2010/main" val="3040533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3AF4-8D72-C96D-1EBF-4FB75C2B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7AB14-A7FC-3886-6225-F4D8C6A48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Park Master Plan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Crestwood Park, Replace playground and surfacing, swings: $448,000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Whitecliff Park, Add walking trail loop: $600,000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Sanders Park, Replace playground and surfacing: $448,000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Spellman Park, Replace playground and surfacing: $336,000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Whitecliff Park, Add pedestrian trail bridge to Lodgepole/Sheryl Ann: $1,300,000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Sappington Park, Address leaking pond: $126,000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Crestwood Park, Reconfigure parking lot: $540,000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Whitecliff Park, Add nature play area: $220,000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Ferndale Park, Add second ADA access path: $360,000</a:t>
            </a:r>
          </a:p>
        </p:txBody>
      </p:sp>
    </p:spTree>
    <p:extLst>
      <p:ext uri="{BB962C8B-B14F-4D97-AF65-F5344CB8AC3E}">
        <p14:creationId xmlns:p14="http://schemas.microsoft.com/office/powerpoint/2010/main" val="191450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07862-0C61-129E-662D-5E93EC39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Four Proposed Project Packages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B5CC75-37A8-5213-B30E-CFB647321174}"/>
              </a:ext>
            </a:extLst>
          </p:cNvPr>
          <p:cNvSpPr txBox="1">
            <a:spLocks/>
          </p:cNvSpPr>
          <p:nvPr/>
        </p:nvSpPr>
        <p:spPr>
          <a:xfrm>
            <a:off x="1653600" y="3941276"/>
            <a:ext cx="3396725" cy="2307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DF5E-6228-EBD9-37F6-AD15A86D60E8}"/>
              </a:ext>
            </a:extLst>
          </p:cNvPr>
          <p:cNvSpPr>
            <a:spLocks/>
          </p:cNvSpPr>
          <p:nvPr/>
        </p:nvSpPr>
        <p:spPr>
          <a:xfrm>
            <a:off x="6154814" y="1008820"/>
            <a:ext cx="2242083" cy="215083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Package #1: $33.63M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Crestwood Park playground 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trail loop 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Sanders Park playground 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Spellman Park playground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Sappington Park pond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Crestwood parking lot reconfiguration</a:t>
            </a:r>
          </a:p>
          <a:p>
            <a:pPr defTabSz="301752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nature play area</a:t>
            </a:r>
            <a:endParaRPr lang="en-US" sz="1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B349A9-01F4-A266-4003-EE920C8CEB34}"/>
              </a:ext>
            </a:extLst>
          </p:cNvPr>
          <p:cNvSpPr txBox="1">
            <a:spLocks/>
          </p:cNvSpPr>
          <p:nvPr/>
        </p:nvSpPr>
        <p:spPr>
          <a:xfrm>
            <a:off x="8938605" y="1008820"/>
            <a:ext cx="2242083" cy="1768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Package #2: $34.04M</a:t>
            </a:r>
          </a:p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Crestwood Park playground</a:t>
            </a:r>
          </a:p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trail loop</a:t>
            </a:r>
          </a:p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Sanders Park playground</a:t>
            </a:r>
          </a:p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Spellman Park playground</a:t>
            </a:r>
          </a:p>
          <a:p>
            <a:pPr marL="0" indent="0" defTabSz="301752">
              <a:lnSpc>
                <a:spcPct val="90000"/>
              </a:lnSpc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Park pedestrian trail bridge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649EC3-7903-78EF-4790-456C614C7A01}"/>
              </a:ext>
            </a:extLst>
          </p:cNvPr>
          <p:cNvSpPr txBox="1">
            <a:spLocks/>
          </p:cNvSpPr>
          <p:nvPr/>
        </p:nvSpPr>
        <p:spPr>
          <a:xfrm>
            <a:off x="6154813" y="3709652"/>
            <a:ext cx="2242083" cy="1867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1752">
              <a:spcBef>
                <a:spcPts val="660"/>
              </a:spcBef>
              <a:buNone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Package #3: $33.70M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Crestwood Park playground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Park  trail loop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Sanders Park playground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Park pedestrian trail bridge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21EE5C-712D-D4CA-5182-E9A530E584EC}"/>
              </a:ext>
            </a:extLst>
          </p:cNvPr>
          <p:cNvSpPr txBox="1">
            <a:spLocks/>
          </p:cNvSpPr>
          <p:nvPr/>
        </p:nvSpPr>
        <p:spPr>
          <a:xfrm>
            <a:off x="8938604" y="3709652"/>
            <a:ext cx="2242083" cy="1867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1752">
              <a:spcBef>
                <a:spcPts val="660"/>
              </a:spcBef>
              <a:buNone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Package #4: $32.74M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Crestwood Park playground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Whitecliff trail loop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Sanders Park playground</a:t>
            </a:r>
          </a:p>
          <a:p>
            <a:pPr marL="0" indent="0" defTabSz="301752">
              <a:spcBef>
                <a:spcPts val="66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Spellman Park playground</a:t>
            </a:r>
          </a:p>
        </p:txBody>
      </p:sp>
    </p:spTree>
    <p:extLst>
      <p:ext uri="{BB962C8B-B14F-4D97-AF65-F5344CB8AC3E}">
        <p14:creationId xmlns:p14="http://schemas.microsoft.com/office/powerpoint/2010/main" val="1417924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At January BOA meeting, staff will bring an ordinance placing a bond issue on the April 2024 municipal election ballot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Staff will begin public information effort about the ballot measure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If approved by voters in April, Bond Architects will begin work on construction plans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Goal is to go to bid Q12025</a:t>
            </a:r>
          </a:p>
        </p:txBody>
      </p:sp>
    </p:spTree>
    <p:extLst>
      <p:ext uri="{BB962C8B-B14F-4D97-AF65-F5344CB8AC3E}">
        <p14:creationId xmlns:p14="http://schemas.microsoft.com/office/powerpoint/2010/main" val="271516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4335054" cy="1320800"/>
          </a:xfrm>
        </p:spPr>
        <p:txBody>
          <a:bodyPr>
            <a:normAutofit/>
          </a:bodyPr>
          <a:lstStyle/>
          <a:p>
            <a:r>
              <a:rPr lang="en-US" dirty="0"/>
              <a:t>Resident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5548633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Highest Priority: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Walking and jogging track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Adult fitness and wellness programs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Weights and cardio fitness area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Senior health and wellness programs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Dumbbells on a gym floor">
            <a:extLst>
              <a:ext uri="{FF2B5EF4-FFF2-40B4-BE49-F238E27FC236}">
                <a16:creationId xmlns:a16="http://schemas.microsoft.com/office/drawing/2014/main" id="{9776B473-37FA-6CB0-A5CD-AD778C634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84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5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Open House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6287" y="2160589"/>
            <a:ext cx="2934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Multi-Activity Gym (26)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Weights/Cardio Fitness Area (26)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Walking/Jogging Track (25)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Yoga Studio (19)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" b="4556"/>
          <a:stretch/>
        </p:blipFill>
        <p:spPr>
          <a:xfrm>
            <a:off x="206283" y="1394221"/>
            <a:ext cx="6029355" cy="43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Open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6287" y="2160589"/>
            <a:ext cx="2934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Event/Meeting Space (23)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Indoor Climbing/Bouldering (16)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Performing Arts Space (15)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4237"/>
          <a:stretch/>
        </p:blipFill>
        <p:spPr>
          <a:xfrm>
            <a:off x="126827" y="1366228"/>
            <a:ext cx="6146663" cy="44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FF6513-4BEB-BB91-DF18-F714B15CFD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056592"/>
              </p:ext>
            </p:extLst>
          </p:nvPr>
        </p:nvGraphicFramePr>
        <p:xfrm>
          <a:off x="723130" y="148828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60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New construction is more costly, but you can build exactly what you want, where you want.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make use of existing HVAC… including some of the existing HVAC problems.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have unforeseen circumstances that will drive up cost (lead paint/asbestos, unseen deterioration over the years, electrical system issues, code compliance,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…)</a:t>
            </a:r>
          </a:p>
        </p:txBody>
      </p:sp>
      <p:pic>
        <p:nvPicPr>
          <p:cNvPr id="5" name="Picture 4" descr="Two people reviewing papers together">
            <a:extLst>
              <a:ext uri="{FF2B5EF4-FFF2-40B4-BE49-F238E27FC236}">
                <a16:creationId xmlns:a16="http://schemas.microsoft.com/office/drawing/2014/main" id="{2C100367-C331-31C7-2355-30F1A7FF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2" r="3327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require compromises on design and features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disrupt current operations for 12-20 months while construction is under way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requires using the existing footprint which could impact natural areas of park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Many aspects of the renovated/expanded building will still be very old after the project is complete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Rolls of blueprints">
            <a:extLst>
              <a:ext uri="{FF2B5EF4-FFF2-40B4-BE49-F238E27FC236}">
                <a16:creationId xmlns:a16="http://schemas.microsoft.com/office/drawing/2014/main" id="{2C100367-C331-31C7-2355-30F1A7FFE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1035</TotalTime>
  <Words>1140</Words>
  <Application>Microsoft Office PowerPoint</Application>
  <PresentationFormat>Widescreen</PresentationFormat>
  <Paragraphs>162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Trebuchet MS</vt:lpstr>
      <vt:lpstr>Wingdings</vt:lpstr>
      <vt:lpstr>Wingdings 3</vt:lpstr>
      <vt:lpstr>Facet</vt:lpstr>
      <vt:lpstr>Community Center</vt:lpstr>
      <vt:lpstr>Process Review</vt:lpstr>
      <vt:lpstr>Citizen Survey Results</vt:lpstr>
      <vt:lpstr>Resident Priorities</vt:lpstr>
      <vt:lpstr>Open House</vt:lpstr>
      <vt:lpstr>Open House</vt:lpstr>
      <vt:lpstr>PowerPoint Presentation</vt:lpstr>
      <vt:lpstr>Reno/Expansion vs New Construction</vt:lpstr>
      <vt:lpstr>Reno/Expansion vs New Construction</vt:lpstr>
      <vt:lpstr>Reno/Expansion vs New Construction</vt:lpstr>
      <vt:lpstr>New Construction</vt:lpstr>
      <vt:lpstr>New Community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Conversion of Existing Community Center</vt:lpstr>
      <vt:lpstr>Existing Community Center</vt:lpstr>
      <vt:lpstr>PowerPoint Presentation</vt:lpstr>
      <vt:lpstr>PowerPoint Presentation</vt:lpstr>
      <vt:lpstr>Cost Estimate</vt:lpstr>
      <vt:lpstr>Funding Options (High Level)</vt:lpstr>
      <vt:lpstr>General Obligation Bond</vt:lpstr>
      <vt:lpstr>Other Projects?</vt:lpstr>
      <vt:lpstr>Four Proposed Project Packages</vt:lpstr>
      <vt:lpstr>Next Steps and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Center</dc:title>
  <dc:creator>Kris Simpson</dc:creator>
  <cp:lastModifiedBy>Jeff Faust</cp:lastModifiedBy>
  <cp:revision>68</cp:revision>
  <dcterms:created xsi:type="dcterms:W3CDTF">2022-08-31T14:34:08Z</dcterms:created>
  <dcterms:modified xsi:type="dcterms:W3CDTF">2024-01-10T15:26:28Z</dcterms:modified>
</cp:coreProperties>
</file>