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313" r:id="rId5"/>
    <p:sldId id="274" r:id="rId6"/>
    <p:sldId id="261" r:id="rId7"/>
    <p:sldId id="260" r:id="rId8"/>
    <p:sldId id="263" r:id="rId9"/>
    <p:sldId id="264" r:id="rId10"/>
    <p:sldId id="270" r:id="rId11"/>
    <p:sldId id="271" r:id="rId12"/>
    <p:sldId id="272" r:id="rId13"/>
    <p:sldId id="266" r:id="rId14"/>
    <p:sldId id="265" r:id="rId15"/>
    <p:sldId id="267" r:id="rId16"/>
    <p:sldId id="268" r:id="rId17"/>
    <p:sldId id="310" r:id="rId18"/>
    <p:sldId id="328" r:id="rId19"/>
    <p:sldId id="297" r:id="rId20"/>
    <p:sldId id="298" r:id="rId21"/>
    <p:sldId id="294" r:id="rId22"/>
    <p:sldId id="329" r:id="rId23"/>
    <p:sldId id="275" r:id="rId24"/>
    <p:sldId id="276" r:id="rId25"/>
    <p:sldId id="333" r:id="rId26"/>
    <p:sldId id="283" r:id="rId27"/>
    <p:sldId id="284" r:id="rId28"/>
    <p:sldId id="282" r:id="rId29"/>
    <p:sldId id="334" r:id="rId30"/>
    <p:sldId id="312" r:id="rId31"/>
    <p:sldId id="330" r:id="rId32"/>
    <p:sldId id="316" r:id="rId33"/>
    <p:sldId id="317" r:id="rId34"/>
    <p:sldId id="320" r:id="rId35"/>
    <p:sldId id="318" r:id="rId36"/>
    <p:sldId id="321" r:id="rId37"/>
    <p:sldId id="319" r:id="rId38"/>
    <p:sldId id="322" r:id="rId39"/>
    <p:sldId id="331" r:id="rId40"/>
    <p:sldId id="314" r:id="rId41"/>
    <p:sldId id="323" r:id="rId42"/>
    <p:sldId id="324" r:id="rId43"/>
    <p:sldId id="335" r:id="rId44"/>
    <p:sldId id="325" r:id="rId45"/>
    <p:sldId id="326" r:id="rId46"/>
    <p:sldId id="327" r:id="rId47"/>
    <p:sldId id="332" r:id="rId48"/>
    <p:sldId id="299" r:id="rId49"/>
    <p:sldId id="347" r:id="rId50"/>
    <p:sldId id="300" r:id="rId51"/>
    <p:sldId id="301" r:id="rId52"/>
    <p:sldId id="304" r:id="rId53"/>
    <p:sldId id="305" r:id="rId54"/>
    <p:sldId id="351" r:id="rId55"/>
    <p:sldId id="341" r:id="rId56"/>
    <p:sldId id="338" r:id="rId57"/>
    <p:sldId id="340" r:id="rId58"/>
    <p:sldId id="345" r:id="rId59"/>
    <p:sldId id="342" r:id="rId60"/>
    <p:sldId id="343" r:id="rId61"/>
    <p:sldId id="344" r:id="rId62"/>
    <p:sldId id="346" r:id="rId63"/>
    <p:sldId id="350" r:id="rId64"/>
    <p:sldId id="348" r:id="rId65"/>
    <p:sldId id="349" r:id="rId66"/>
    <p:sldId id="285" r:id="rId67"/>
    <p:sldId id="287" r:id="rId68"/>
    <p:sldId id="288" r:id="rId69"/>
    <p:sldId id="289" r:id="rId70"/>
    <p:sldId id="290" r:id="rId71"/>
    <p:sldId id="315" r:id="rId72"/>
    <p:sldId id="352" r:id="rId73"/>
    <p:sldId id="306" r:id="rId74"/>
    <p:sldId id="353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Importance of City Providing High Quality Park Facilities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Important</c:v>
                </c:pt>
                <c:pt idx="1">
                  <c:v>Somewhat Important</c:v>
                </c:pt>
                <c:pt idx="2">
                  <c:v>Somewhat Not Important</c:v>
                </c:pt>
                <c:pt idx="3">
                  <c:v>Not Important At All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0.17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2-4FC7-8F29-C518D9120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916416"/>
        <c:axId val="449922296"/>
      </c:barChart>
      <c:catAx>
        <c:axId val="44991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22296"/>
        <c:crosses val="autoZero"/>
        <c:auto val="1"/>
        <c:lblAlgn val="ctr"/>
        <c:lblOffset val="100"/>
        <c:noMultiLvlLbl val="0"/>
      </c:catAx>
      <c:valAx>
        <c:axId val="449922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1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32722683867221E-2"/>
          <c:y val="9.2565233150481957E-2"/>
          <c:w val="0.91991612216960017"/>
          <c:h val="0.79720619036278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Organizations that Provide Park Facilities Used by Households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City of Crestwood</c:v>
                </c:pt>
                <c:pt idx="1">
                  <c:v>Other Local City/County Department</c:v>
                </c:pt>
                <c:pt idx="2">
                  <c:v>Local Schools</c:v>
                </c:pt>
                <c:pt idx="3">
                  <c:v>Churches/Religious Orgs</c:v>
                </c:pt>
                <c:pt idx="4">
                  <c:v>Other Local City/County Department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0.87</c:v>
                </c:pt>
                <c:pt idx="1">
                  <c:v>0.46</c:v>
                </c:pt>
                <c:pt idx="2">
                  <c:v>0.12</c:v>
                </c:pt>
                <c:pt idx="3">
                  <c:v>0.05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D-4EB0-BC47-0E1E18548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919552"/>
        <c:axId val="449920728"/>
      </c:barChart>
      <c:catAx>
        <c:axId val="4499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20728"/>
        <c:crosses val="autoZero"/>
        <c:auto val="1"/>
        <c:lblAlgn val="ctr"/>
        <c:lblOffset val="100"/>
        <c:noMultiLvlLbl val="0"/>
      </c:catAx>
      <c:valAx>
        <c:axId val="449920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1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Organizations that Households Rely on Most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City of Crestwood</c:v>
                </c:pt>
                <c:pt idx="1">
                  <c:v>Other Local City/County Department</c:v>
                </c:pt>
                <c:pt idx="2">
                  <c:v>Local Schools</c:v>
                </c:pt>
                <c:pt idx="3">
                  <c:v>Churches/Religious Orgs</c:v>
                </c:pt>
                <c:pt idx="4">
                  <c:v>Other Local City/County Department</c:v>
                </c:pt>
                <c:pt idx="5">
                  <c:v>None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0.62</c:v>
                </c:pt>
                <c:pt idx="1">
                  <c:v>0.11</c:v>
                </c:pt>
                <c:pt idx="2">
                  <c:v>0.03</c:v>
                </c:pt>
                <c:pt idx="3">
                  <c:v>0.01</c:v>
                </c:pt>
                <c:pt idx="4">
                  <c:v>0.03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D-49C8-AD1A-346FC1038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923080"/>
        <c:axId val="449917592"/>
      </c:barChart>
      <c:catAx>
        <c:axId val="44992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17592"/>
        <c:crosses val="autoZero"/>
        <c:auto val="1"/>
        <c:lblAlgn val="ctr"/>
        <c:lblOffset val="100"/>
        <c:noMultiLvlLbl val="0"/>
      </c:catAx>
      <c:valAx>
        <c:axId val="4499175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2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Support for City Incurring Debt to Specifically Fund Redevelopment of Community Center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3B-4A3D-A8AD-16CED2EC2BA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3B-4A3D-A8AD-16CED2EC2BA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3B-4A3D-A8AD-16CED2EC2B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3B-4A3D-A8AD-16CED2EC2BA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3B-4A3D-A8AD-16CED2EC2B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Supportive</c:v>
                </c:pt>
                <c:pt idx="1">
                  <c:v>Supportive</c:v>
                </c:pt>
                <c:pt idx="2">
                  <c:v>Not Sure</c:v>
                </c:pt>
                <c:pt idx="3">
                  <c:v>Not Supportive</c:v>
                </c:pt>
                <c:pt idx="4">
                  <c:v>Not Supportive at 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</c:v>
                </c:pt>
                <c:pt idx="1">
                  <c:v>0.31</c:v>
                </c:pt>
                <c:pt idx="2">
                  <c:v>0.28000000000000003</c:v>
                </c:pt>
                <c:pt idx="3">
                  <c:v>0.12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3B-4A3D-A8AD-16CED2EC2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923472"/>
        <c:axId val="449916808"/>
      </c:barChart>
      <c:catAx>
        <c:axId val="44992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16808"/>
        <c:crosses val="autoZero"/>
        <c:auto val="1"/>
        <c:lblAlgn val="ctr"/>
        <c:lblOffset val="100"/>
        <c:noMultiLvlLbl val="0"/>
      </c:catAx>
      <c:valAx>
        <c:axId val="449916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2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Maximum Additional Amount Respondents are Willing to Pay, Per Month, to Fund Improvements to Community Center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38-445C-9144-5B51B9E3C02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38-445C-9144-5B51B9E3C02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38-445C-9144-5B51B9E3C0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38-445C-9144-5B51B9E3C02E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38-445C-9144-5B51B9E3C02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38-445C-9144-5B51B9E3C0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$15+ per month</c:v>
                </c:pt>
                <c:pt idx="1">
                  <c:v>$10-$14 per month</c:v>
                </c:pt>
                <c:pt idx="2">
                  <c:v>$6-$9 per month</c:v>
                </c:pt>
                <c:pt idx="3">
                  <c:v>$4-$5 per month</c:v>
                </c:pt>
                <c:pt idx="4">
                  <c:v>$1-$3 per month</c:v>
                </c:pt>
                <c:pt idx="5">
                  <c:v>No additional amount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0.08</c:v>
                </c:pt>
                <c:pt idx="1">
                  <c:v>0.16</c:v>
                </c:pt>
                <c:pt idx="2">
                  <c:v>0.15</c:v>
                </c:pt>
                <c:pt idx="3">
                  <c:v>0.24</c:v>
                </c:pt>
                <c:pt idx="4">
                  <c:v>0.18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38-445C-9144-5B51B9E3C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918376"/>
        <c:axId val="446867976"/>
      </c:barChart>
      <c:catAx>
        <c:axId val="44991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67976"/>
        <c:crosses val="autoZero"/>
        <c:auto val="1"/>
        <c:lblAlgn val="ctr"/>
        <c:lblOffset val="100"/>
        <c:noMultiLvlLbl val="0"/>
      </c:catAx>
      <c:valAx>
        <c:axId val="4468679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1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Maximum Additional Amount Respondents are Willing to Pay, Per Month, to Fund Improvements to Community Center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Maximum Additional Amount Respondents are Willing to Pay, Per Month, to Fund Improvements to Community Center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54-4093-AF71-C12F84BEDF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54-4093-AF71-C12F84BEDF0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54-4093-AF71-C12F84BEDF0F}"/>
              </c:ext>
            </c:extLst>
          </c:dPt>
          <c:cat>
            <c:strRef>
              <c:f>Sheet1!$A$2:$A$4</c:f>
              <c:strCache>
                <c:ptCount val="3"/>
                <c:pt idx="0">
                  <c:v>$6-$15+ per month</c:v>
                </c:pt>
                <c:pt idx="1">
                  <c:v>$1-$4 per month</c:v>
                </c:pt>
                <c:pt idx="2">
                  <c:v>No additional amount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</c:v>
                </c:pt>
                <c:pt idx="1">
                  <c:v>0.24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54-4093-AF71-C12F84BEDF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954-4093-AF71-C12F84BEDF0F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954-4093-AF71-C12F84BEDF0F}"/>
              </c:ext>
            </c:extLst>
          </c:dPt>
          <c:cat>
            <c:strRef>
              <c:f>Sheet1!$A$2:$A$4</c:f>
              <c:strCache>
                <c:ptCount val="3"/>
                <c:pt idx="0">
                  <c:v>$6-$15+ per month</c:v>
                </c:pt>
                <c:pt idx="1">
                  <c:v>$1-$4 per month</c:v>
                </c:pt>
                <c:pt idx="2">
                  <c:v>No additional amount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0.16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954-4093-AF71-C12F84BEDF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954-4093-AF71-C12F84BEDF0F}"/>
              </c:ext>
            </c:extLst>
          </c:dPt>
          <c:cat>
            <c:strRef>
              <c:f>Sheet1!$A$2:$A$4</c:f>
              <c:strCache>
                <c:ptCount val="3"/>
                <c:pt idx="0">
                  <c:v>$6-$15+ per month</c:v>
                </c:pt>
                <c:pt idx="1">
                  <c:v>$1-$4 per month</c:v>
                </c:pt>
                <c:pt idx="2">
                  <c:v>No additional amount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954-4093-AF71-C12F84BED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48279800"/>
        <c:axId val="448278624"/>
      </c:barChart>
      <c:catAx>
        <c:axId val="44827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278624"/>
        <c:crosses val="autoZero"/>
        <c:auto val="1"/>
        <c:lblAlgn val="ctr"/>
        <c:lblOffset val="100"/>
        <c:noMultiLvlLbl val="0"/>
      </c:catAx>
      <c:valAx>
        <c:axId val="448278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27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Would you vote in favor of a property tax increase to fund improvements to the Community Center?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would respondents vote to increase property taxes to specifically fund improvements to the community center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A1-41B2-B6C2-BD0156C534A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A1-41B2-B6C2-BD0156C534A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A1-41B2-B6C2-BD0156C534A5}"/>
              </c:ext>
            </c:extLst>
          </c:dPt>
          <c:cat>
            <c:strRef>
              <c:f>Sheet1!$A$2:$A$5</c:f>
              <c:strCache>
                <c:ptCount val="4"/>
                <c:pt idx="0">
                  <c:v>Vote in favor of</c:v>
                </c:pt>
                <c:pt idx="1">
                  <c:v>Might vote in favor of</c:v>
                </c:pt>
                <c:pt idx="2">
                  <c:v>Not sure</c:v>
                </c:pt>
                <c:pt idx="3">
                  <c:v>Vote against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</c:v>
                </c:pt>
                <c:pt idx="1">
                  <c:v>0.32</c:v>
                </c:pt>
                <c:pt idx="2">
                  <c:v>0.18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A1-41B2-B6C2-BD0156C53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8284504"/>
        <c:axId val="448280976"/>
      </c:barChart>
      <c:catAx>
        <c:axId val="44828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280976"/>
        <c:crosses val="autoZero"/>
        <c:auto val="1"/>
        <c:lblAlgn val="ctr"/>
        <c:lblOffset val="100"/>
        <c:noMultiLvlLbl val="0"/>
      </c:catAx>
      <c:valAx>
        <c:axId val="4482809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28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27B0C-E611-4B1A-963D-9683076F0A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9B61E4D-517C-464D-B9B0-18E4589351F3}">
      <dgm:prSet/>
      <dgm:spPr/>
      <dgm:t>
        <a:bodyPr/>
        <a:lstStyle/>
        <a:p>
          <a:r>
            <a:rPr lang="en-US" dirty="0"/>
            <a:t>Board of Aldermen requested examination of options for the Community Center as part of the Parks Master Planning process</a:t>
          </a:r>
        </a:p>
      </dgm:t>
    </dgm:pt>
    <dgm:pt modelId="{97D02E94-B121-4204-9684-78F2925C18A8}" type="parTrans" cxnId="{DA73DF6C-6177-4689-977D-0FF0DB474537}">
      <dgm:prSet/>
      <dgm:spPr/>
      <dgm:t>
        <a:bodyPr/>
        <a:lstStyle/>
        <a:p>
          <a:endParaRPr lang="en-US"/>
        </a:p>
      </dgm:t>
    </dgm:pt>
    <dgm:pt modelId="{F891EE9F-28D5-4EC1-A20F-FA04E3A44258}" type="sibTrans" cxnId="{DA73DF6C-6177-4689-977D-0FF0DB474537}">
      <dgm:prSet/>
      <dgm:spPr/>
      <dgm:t>
        <a:bodyPr/>
        <a:lstStyle/>
        <a:p>
          <a:endParaRPr lang="en-US"/>
        </a:p>
      </dgm:t>
    </dgm:pt>
    <dgm:pt modelId="{336788CD-0D39-4836-B8BD-587607DB9049}">
      <dgm:prSet/>
      <dgm:spPr/>
      <dgm:t>
        <a:bodyPr/>
        <a:lstStyle/>
        <a:p>
          <a:r>
            <a:rPr lang="en-US" dirty="0"/>
            <a:t>Staff and Consultants have conducted a needs analysis, informed by town hall sessions with the public, a citizen survey, meetings with city staff, and applying their professional expertise</a:t>
          </a:r>
        </a:p>
      </dgm:t>
    </dgm:pt>
    <dgm:pt modelId="{A85846C8-DE9C-4DC2-AAB3-AADB4265B96A}" type="parTrans" cxnId="{C636C79E-F8D4-47A8-81F8-FDB3F9122453}">
      <dgm:prSet/>
      <dgm:spPr/>
      <dgm:t>
        <a:bodyPr/>
        <a:lstStyle/>
        <a:p>
          <a:endParaRPr lang="en-US"/>
        </a:p>
      </dgm:t>
    </dgm:pt>
    <dgm:pt modelId="{E3774DB5-C227-4063-BE4E-C55EDFB13098}" type="sibTrans" cxnId="{C636C79E-F8D4-47A8-81F8-FDB3F9122453}">
      <dgm:prSet/>
      <dgm:spPr/>
      <dgm:t>
        <a:bodyPr/>
        <a:lstStyle/>
        <a:p>
          <a:endParaRPr lang="en-US"/>
        </a:p>
      </dgm:t>
    </dgm:pt>
    <dgm:pt modelId="{EDE58602-2B59-4AD2-A2AC-0ABC376C70FE}" type="pres">
      <dgm:prSet presAssocID="{B7D27B0C-E611-4B1A-963D-9683076F0AC2}" presName="root" presStyleCnt="0">
        <dgm:presLayoutVars>
          <dgm:dir/>
          <dgm:resizeHandles val="exact"/>
        </dgm:presLayoutVars>
      </dgm:prSet>
      <dgm:spPr/>
    </dgm:pt>
    <dgm:pt modelId="{4CF601D8-CDC3-4A8B-86C1-AEDDC807292D}" type="pres">
      <dgm:prSet presAssocID="{69B61E4D-517C-464D-B9B0-18E4589351F3}" presName="compNode" presStyleCnt="0"/>
      <dgm:spPr/>
    </dgm:pt>
    <dgm:pt modelId="{BA6228AF-A779-40B5-9F9C-F953EF61FA22}" type="pres">
      <dgm:prSet presAssocID="{69B61E4D-517C-464D-B9B0-18E4589351F3}" presName="bgRect" presStyleLbl="bgShp" presStyleIdx="0" presStyleCnt="2"/>
      <dgm:spPr/>
    </dgm:pt>
    <dgm:pt modelId="{587AB131-A55C-419D-A023-806A21F6B0F1}" type="pres">
      <dgm:prSet presAssocID="{69B61E4D-517C-464D-B9B0-18E4589351F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14518E3E-E965-4C01-99A7-B9AE76632809}" type="pres">
      <dgm:prSet presAssocID="{69B61E4D-517C-464D-B9B0-18E4589351F3}" presName="spaceRect" presStyleCnt="0"/>
      <dgm:spPr/>
    </dgm:pt>
    <dgm:pt modelId="{77AB3183-AA5D-4870-80EE-8624DA4A96E7}" type="pres">
      <dgm:prSet presAssocID="{69B61E4D-517C-464D-B9B0-18E4589351F3}" presName="parTx" presStyleLbl="revTx" presStyleIdx="0" presStyleCnt="2">
        <dgm:presLayoutVars>
          <dgm:chMax val="0"/>
          <dgm:chPref val="0"/>
        </dgm:presLayoutVars>
      </dgm:prSet>
      <dgm:spPr/>
    </dgm:pt>
    <dgm:pt modelId="{184BD885-A0BA-4DD3-B0DB-A371F15D3A40}" type="pres">
      <dgm:prSet presAssocID="{F891EE9F-28D5-4EC1-A20F-FA04E3A44258}" presName="sibTrans" presStyleCnt="0"/>
      <dgm:spPr/>
    </dgm:pt>
    <dgm:pt modelId="{6BDDDDF5-E9F1-4B36-A826-67A7D0A0DC5C}" type="pres">
      <dgm:prSet presAssocID="{336788CD-0D39-4836-B8BD-587607DB9049}" presName="compNode" presStyleCnt="0"/>
      <dgm:spPr/>
    </dgm:pt>
    <dgm:pt modelId="{EAFEBDCC-742B-4364-8C13-6FC2CB7720C1}" type="pres">
      <dgm:prSet presAssocID="{336788CD-0D39-4836-B8BD-587607DB9049}" presName="bgRect" presStyleLbl="bgShp" presStyleIdx="1" presStyleCnt="2"/>
      <dgm:spPr/>
    </dgm:pt>
    <dgm:pt modelId="{75466E87-97FB-4392-85F1-DE2DD326D085}" type="pres">
      <dgm:prSet presAssocID="{336788CD-0D39-4836-B8BD-587607DB904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FE67DC3-890C-4692-976E-6E398B40920E}" type="pres">
      <dgm:prSet presAssocID="{336788CD-0D39-4836-B8BD-587607DB9049}" presName="spaceRect" presStyleCnt="0"/>
      <dgm:spPr/>
    </dgm:pt>
    <dgm:pt modelId="{A6C32C43-6F4D-4B59-9490-BCCBA7E29C45}" type="pres">
      <dgm:prSet presAssocID="{336788CD-0D39-4836-B8BD-587607DB904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9D6D12F-0246-47B5-A9EE-094F937F1E6E}" type="presOf" srcId="{69B61E4D-517C-464D-B9B0-18E4589351F3}" destId="{77AB3183-AA5D-4870-80EE-8624DA4A96E7}" srcOrd="0" destOrd="0" presId="urn:microsoft.com/office/officeart/2018/2/layout/IconVerticalSolidList"/>
    <dgm:cxn modelId="{0A9BC162-1782-4F90-AB5D-6A45E5BA91F4}" type="presOf" srcId="{336788CD-0D39-4836-B8BD-587607DB9049}" destId="{A6C32C43-6F4D-4B59-9490-BCCBA7E29C45}" srcOrd="0" destOrd="0" presId="urn:microsoft.com/office/officeart/2018/2/layout/IconVerticalSolidList"/>
    <dgm:cxn modelId="{DA73DF6C-6177-4689-977D-0FF0DB474537}" srcId="{B7D27B0C-E611-4B1A-963D-9683076F0AC2}" destId="{69B61E4D-517C-464D-B9B0-18E4589351F3}" srcOrd="0" destOrd="0" parTransId="{97D02E94-B121-4204-9684-78F2925C18A8}" sibTransId="{F891EE9F-28D5-4EC1-A20F-FA04E3A44258}"/>
    <dgm:cxn modelId="{37DA4E9B-9DA9-4660-ABFA-83719F71EDBC}" type="presOf" srcId="{B7D27B0C-E611-4B1A-963D-9683076F0AC2}" destId="{EDE58602-2B59-4AD2-A2AC-0ABC376C70FE}" srcOrd="0" destOrd="0" presId="urn:microsoft.com/office/officeart/2018/2/layout/IconVerticalSolidList"/>
    <dgm:cxn modelId="{C636C79E-F8D4-47A8-81F8-FDB3F9122453}" srcId="{B7D27B0C-E611-4B1A-963D-9683076F0AC2}" destId="{336788CD-0D39-4836-B8BD-587607DB9049}" srcOrd="1" destOrd="0" parTransId="{A85846C8-DE9C-4DC2-AAB3-AADB4265B96A}" sibTransId="{E3774DB5-C227-4063-BE4E-C55EDFB13098}"/>
    <dgm:cxn modelId="{A765B860-9F8C-4D79-999A-77D722815338}" type="presParOf" srcId="{EDE58602-2B59-4AD2-A2AC-0ABC376C70FE}" destId="{4CF601D8-CDC3-4A8B-86C1-AEDDC807292D}" srcOrd="0" destOrd="0" presId="urn:microsoft.com/office/officeart/2018/2/layout/IconVerticalSolidList"/>
    <dgm:cxn modelId="{B0F390F2-6531-4E89-8C08-67FBD3B95E19}" type="presParOf" srcId="{4CF601D8-CDC3-4A8B-86C1-AEDDC807292D}" destId="{BA6228AF-A779-40B5-9F9C-F953EF61FA22}" srcOrd="0" destOrd="0" presId="urn:microsoft.com/office/officeart/2018/2/layout/IconVerticalSolidList"/>
    <dgm:cxn modelId="{A4CBF22A-D7B4-4551-9235-A6B5D1C16908}" type="presParOf" srcId="{4CF601D8-CDC3-4A8B-86C1-AEDDC807292D}" destId="{587AB131-A55C-419D-A023-806A21F6B0F1}" srcOrd="1" destOrd="0" presId="urn:microsoft.com/office/officeart/2018/2/layout/IconVerticalSolidList"/>
    <dgm:cxn modelId="{B0F8BD32-95DC-47F1-BB1B-CDC4E573F8D0}" type="presParOf" srcId="{4CF601D8-CDC3-4A8B-86C1-AEDDC807292D}" destId="{14518E3E-E965-4C01-99A7-B9AE76632809}" srcOrd="2" destOrd="0" presId="urn:microsoft.com/office/officeart/2018/2/layout/IconVerticalSolidList"/>
    <dgm:cxn modelId="{4070BC98-66CD-4047-A3D8-25D81372536E}" type="presParOf" srcId="{4CF601D8-CDC3-4A8B-86C1-AEDDC807292D}" destId="{77AB3183-AA5D-4870-80EE-8624DA4A96E7}" srcOrd="3" destOrd="0" presId="urn:microsoft.com/office/officeart/2018/2/layout/IconVerticalSolidList"/>
    <dgm:cxn modelId="{D5A1B55A-D6E1-4C33-A3FB-949474323F97}" type="presParOf" srcId="{EDE58602-2B59-4AD2-A2AC-0ABC376C70FE}" destId="{184BD885-A0BA-4DD3-B0DB-A371F15D3A40}" srcOrd="1" destOrd="0" presId="urn:microsoft.com/office/officeart/2018/2/layout/IconVerticalSolidList"/>
    <dgm:cxn modelId="{959611A8-AAAA-4817-AEAD-7A72EDF3A80C}" type="presParOf" srcId="{EDE58602-2B59-4AD2-A2AC-0ABC376C70FE}" destId="{6BDDDDF5-E9F1-4B36-A826-67A7D0A0DC5C}" srcOrd="2" destOrd="0" presId="urn:microsoft.com/office/officeart/2018/2/layout/IconVerticalSolidList"/>
    <dgm:cxn modelId="{61381DAC-6841-4598-8227-1E06E5E559A1}" type="presParOf" srcId="{6BDDDDF5-E9F1-4B36-A826-67A7D0A0DC5C}" destId="{EAFEBDCC-742B-4364-8C13-6FC2CB7720C1}" srcOrd="0" destOrd="0" presId="urn:microsoft.com/office/officeart/2018/2/layout/IconVerticalSolidList"/>
    <dgm:cxn modelId="{1236D22F-72B0-4F1D-B2CF-2632A1F6D3AF}" type="presParOf" srcId="{6BDDDDF5-E9F1-4B36-A826-67A7D0A0DC5C}" destId="{75466E87-97FB-4392-85F1-DE2DD326D085}" srcOrd="1" destOrd="0" presId="urn:microsoft.com/office/officeart/2018/2/layout/IconVerticalSolidList"/>
    <dgm:cxn modelId="{EC3EADBC-9E4A-425F-83F2-315E3ECDC815}" type="presParOf" srcId="{6BDDDDF5-E9F1-4B36-A826-67A7D0A0DC5C}" destId="{CFE67DC3-890C-4692-976E-6E398B40920E}" srcOrd="2" destOrd="0" presId="urn:microsoft.com/office/officeart/2018/2/layout/IconVerticalSolidList"/>
    <dgm:cxn modelId="{C456FE64-0ACB-4F28-AEFF-861B0412C5DC}" type="presParOf" srcId="{6BDDDDF5-E9F1-4B36-A826-67A7D0A0DC5C}" destId="{A6C32C43-6F4D-4B59-9490-BCCBA7E29C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3E5885-B725-4961-A6B3-0DC531CF3E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4048E2-6398-4B74-AC94-BF33786A6FEA}">
      <dgm:prSet/>
      <dgm:spPr/>
      <dgm:t>
        <a:bodyPr/>
        <a:lstStyle/>
        <a:p>
          <a:r>
            <a:rPr lang="en-US"/>
            <a:t>Pursue a new community center?</a:t>
          </a:r>
        </a:p>
      </dgm:t>
    </dgm:pt>
    <dgm:pt modelId="{D00FA440-3898-4A51-A6CB-3D2B041019AF}" type="parTrans" cxnId="{405F0D21-7904-4357-8B22-1300858B17F4}">
      <dgm:prSet/>
      <dgm:spPr/>
      <dgm:t>
        <a:bodyPr/>
        <a:lstStyle/>
        <a:p>
          <a:endParaRPr lang="en-US"/>
        </a:p>
      </dgm:t>
    </dgm:pt>
    <dgm:pt modelId="{BE158E51-A459-445C-B5E5-74D4E6B4CFD7}" type="sibTrans" cxnId="{405F0D21-7904-4357-8B22-1300858B17F4}">
      <dgm:prSet/>
      <dgm:spPr/>
      <dgm:t>
        <a:bodyPr/>
        <a:lstStyle/>
        <a:p>
          <a:endParaRPr lang="en-US"/>
        </a:p>
      </dgm:t>
    </dgm:pt>
    <dgm:pt modelId="{EBAD55E1-DFC6-4F45-8ED3-CA557DACC3C3}">
      <dgm:prSet/>
      <dgm:spPr/>
      <dgm:t>
        <a:bodyPr/>
        <a:lstStyle/>
        <a:p>
          <a:r>
            <a:rPr lang="en-US"/>
            <a:t>If so, renovate/expand or new construction?</a:t>
          </a:r>
        </a:p>
      </dgm:t>
    </dgm:pt>
    <dgm:pt modelId="{EDCA9C78-28B8-4CA7-97BE-3EF130073548}" type="parTrans" cxnId="{C9F7CE69-81CF-4620-A8C1-8B85C9BCC6D5}">
      <dgm:prSet/>
      <dgm:spPr/>
      <dgm:t>
        <a:bodyPr/>
        <a:lstStyle/>
        <a:p>
          <a:endParaRPr lang="en-US"/>
        </a:p>
      </dgm:t>
    </dgm:pt>
    <dgm:pt modelId="{A8031F85-A66B-4DC4-8E11-D88753EA1EEF}" type="sibTrans" cxnId="{C9F7CE69-81CF-4620-A8C1-8B85C9BCC6D5}">
      <dgm:prSet/>
      <dgm:spPr/>
      <dgm:t>
        <a:bodyPr/>
        <a:lstStyle/>
        <a:p>
          <a:endParaRPr lang="en-US"/>
        </a:p>
      </dgm:t>
    </dgm:pt>
    <dgm:pt modelId="{96D080BA-14A7-4045-8204-57B071ECA9A1}">
      <dgm:prSet/>
      <dgm:spPr/>
      <dgm:t>
        <a:bodyPr/>
        <a:lstStyle/>
        <a:p>
          <a:r>
            <a:rPr lang="en-US"/>
            <a:t>If new construction, where should it be located?</a:t>
          </a:r>
        </a:p>
      </dgm:t>
    </dgm:pt>
    <dgm:pt modelId="{C2574908-E85F-4442-915F-DF63F2EDA5A4}" type="parTrans" cxnId="{A46A94F6-45EB-48F4-ACB3-FCDD424086C5}">
      <dgm:prSet/>
      <dgm:spPr/>
      <dgm:t>
        <a:bodyPr/>
        <a:lstStyle/>
        <a:p>
          <a:endParaRPr lang="en-US"/>
        </a:p>
      </dgm:t>
    </dgm:pt>
    <dgm:pt modelId="{5F0AF8D1-0668-4137-A42C-897E817FA7DE}" type="sibTrans" cxnId="{A46A94F6-45EB-48F4-ACB3-FCDD424086C5}">
      <dgm:prSet/>
      <dgm:spPr/>
      <dgm:t>
        <a:bodyPr/>
        <a:lstStyle/>
        <a:p>
          <a:endParaRPr lang="en-US"/>
        </a:p>
      </dgm:t>
    </dgm:pt>
    <dgm:pt modelId="{D6050E3C-2A06-479B-9F0B-CC22BC321520}">
      <dgm:prSet/>
      <dgm:spPr/>
      <dgm:t>
        <a:bodyPr/>
        <a:lstStyle/>
        <a:p>
          <a:r>
            <a:rPr lang="en-US"/>
            <a:t>If new construction, what to do with old community center?</a:t>
          </a:r>
        </a:p>
      </dgm:t>
    </dgm:pt>
    <dgm:pt modelId="{7272DBD3-1B44-4FBE-8955-54F802C294F1}" type="parTrans" cxnId="{5F111C64-E6A0-42A2-A6B2-6309B6C860E2}">
      <dgm:prSet/>
      <dgm:spPr/>
      <dgm:t>
        <a:bodyPr/>
        <a:lstStyle/>
        <a:p>
          <a:endParaRPr lang="en-US"/>
        </a:p>
      </dgm:t>
    </dgm:pt>
    <dgm:pt modelId="{83F1DFD2-CE96-4ADA-9409-6DDC6BC654A2}" type="sibTrans" cxnId="{5F111C64-E6A0-42A2-A6B2-6309B6C860E2}">
      <dgm:prSet/>
      <dgm:spPr/>
      <dgm:t>
        <a:bodyPr/>
        <a:lstStyle/>
        <a:p>
          <a:endParaRPr lang="en-US"/>
        </a:p>
      </dgm:t>
    </dgm:pt>
    <dgm:pt modelId="{088BF147-4EB0-45B1-BAF5-D11624B77958}">
      <dgm:prSet/>
      <dgm:spPr/>
      <dgm:t>
        <a:bodyPr/>
        <a:lstStyle/>
        <a:p>
          <a:r>
            <a:rPr lang="en-US"/>
            <a:t>Business case for new community center</a:t>
          </a:r>
        </a:p>
      </dgm:t>
    </dgm:pt>
    <dgm:pt modelId="{287B23CC-ABD0-4728-B8EE-922A0C29099F}" type="parTrans" cxnId="{592A7728-73E2-412F-8CAC-EFE718F0E2B7}">
      <dgm:prSet/>
      <dgm:spPr/>
      <dgm:t>
        <a:bodyPr/>
        <a:lstStyle/>
        <a:p>
          <a:endParaRPr lang="en-US"/>
        </a:p>
      </dgm:t>
    </dgm:pt>
    <dgm:pt modelId="{FC9D3E8C-59F4-498F-B0D8-537F6081C21B}" type="sibTrans" cxnId="{592A7728-73E2-412F-8CAC-EFE718F0E2B7}">
      <dgm:prSet/>
      <dgm:spPr/>
      <dgm:t>
        <a:bodyPr/>
        <a:lstStyle/>
        <a:p>
          <a:endParaRPr lang="en-US"/>
        </a:p>
      </dgm:t>
    </dgm:pt>
    <dgm:pt modelId="{11C4CB89-7F3F-430A-89E5-92991CBE7697}">
      <dgm:prSet/>
      <dgm:spPr/>
      <dgm:t>
        <a:bodyPr/>
        <a:lstStyle/>
        <a:p>
          <a:r>
            <a:rPr lang="en-US"/>
            <a:t>How would this be funded?</a:t>
          </a:r>
        </a:p>
      </dgm:t>
    </dgm:pt>
    <dgm:pt modelId="{02DB6A40-BD12-48D4-AA91-80E5CCC95F99}" type="parTrans" cxnId="{88B9A0B3-C60B-461B-8DF3-A5382A4297B5}">
      <dgm:prSet/>
      <dgm:spPr/>
      <dgm:t>
        <a:bodyPr/>
        <a:lstStyle/>
        <a:p>
          <a:endParaRPr lang="en-US"/>
        </a:p>
      </dgm:t>
    </dgm:pt>
    <dgm:pt modelId="{BF773A09-A749-48C1-9F2E-4E6FA4E955CF}" type="sibTrans" cxnId="{88B9A0B3-C60B-461B-8DF3-A5382A4297B5}">
      <dgm:prSet/>
      <dgm:spPr/>
      <dgm:t>
        <a:bodyPr/>
        <a:lstStyle/>
        <a:p>
          <a:endParaRPr lang="en-US"/>
        </a:p>
      </dgm:t>
    </dgm:pt>
    <dgm:pt modelId="{8B0EF021-A33A-47C9-8886-68C4A63E238F}">
      <dgm:prSet/>
      <dgm:spPr/>
      <dgm:t>
        <a:bodyPr/>
        <a:lstStyle/>
        <a:p>
          <a:r>
            <a:rPr lang="en-US"/>
            <a:t>Next steps and projected timeline</a:t>
          </a:r>
        </a:p>
      </dgm:t>
    </dgm:pt>
    <dgm:pt modelId="{26D5323B-4C92-4228-B94A-2C2E739873B4}" type="parTrans" cxnId="{A0307CEE-5012-41EE-BF1D-8728ABD37045}">
      <dgm:prSet/>
      <dgm:spPr/>
      <dgm:t>
        <a:bodyPr/>
        <a:lstStyle/>
        <a:p>
          <a:endParaRPr lang="en-US"/>
        </a:p>
      </dgm:t>
    </dgm:pt>
    <dgm:pt modelId="{41DA7E93-DBF9-4368-9DC9-449F9F43BF4A}" type="sibTrans" cxnId="{A0307CEE-5012-41EE-BF1D-8728ABD37045}">
      <dgm:prSet/>
      <dgm:spPr/>
      <dgm:t>
        <a:bodyPr/>
        <a:lstStyle/>
        <a:p>
          <a:endParaRPr lang="en-US"/>
        </a:p>
      </dgm:t>
    </dgm:pt>
    <dgm:pt modelId="{EDCFFC95-683D-4FCD-835B-AA2132AEDEAF}" type="pres">
      <dgm:prSet presAssocID="{D83E5885-B725-4961-A6B3-0DC531CF3EEF}" presName="vert0" presStyleCnt="0">
        <dgm:presLayoutVars>
          <dgm:dir/>
          <dgm:animOne val="branch"/>
          <dgm:animLvl val="lvl"/>
        </dgm:presLayoutVars>
      </dgm:prSet>
      <dgm:spPr/>
    </dgm:pt>
    <dgm:pt modelId="{69425E79-F2BF-455C-948B-0D9705790E0B}" type="pres">
      <dgm:prSet presAssocID="{F44048E2-6398-4B74-AC94-BF33786A6FEA}" presName="thickLine" presStyleLbl="alignNode1" presStyleIdx="0" presStyleCnt="7"/>
      <dgm:spPr/>
    </dgm:pt>
    <dgm:pt modelId="{A2F96ED8-F4F4-430F-9C78-CCEB2B5F0F95}" type="pres">
      <dgm:prSet presAssocID="{F44048E2-6398-4B74-AC94-BF33786A6FEA}" presName="horz1" presStyleCnt="0"/>
      <dgm:spPr/>
    </dgm:pt>
    <dgm:pt modelId="{2F1FEFFE-A0E2-451F-AC23-F2417A68F3FB}" type="pres">
      <dgm:prSet presAssocID="{F44048E2-6398-4B74-AC94-BF33786A6FEA}" presName="tx1" presStyleLbl="revTx" presStyleIdx="0" presStyleCnt="7"/>
      <dgm:spPr/>
    </dgm:pt>
    <dgm:pt modelId="{855A2E05-117B-41A6-89C2-937CC8E646D9}" type="pres">
      <dgm:prSet presAssocID="{F44048E2-6398-4B74-AC94-BF33786A6FEA}" presName="vert1" presStyleCnt="0"/>
      <dgm:spPr/>
    </dgm:pt>
    <dgm:pt modelId="{016DBFA9-01D9-49F5-8613-7EFDC48D527F}" type="pres">
      <dgm:prSet presAssocID="{EBAD55E1-DFC6-4F45-8ED3-CA557DACC3C3}" presName="thickLine" presStyleLbl="alignNode1" presStyleIdx="1" presStyleCnt="7"/>
      <dgm:spPr/>
    </dgm:pt>
    <dgm:pt modelId="{738DC73C-6881-455A-BC4C-893D577B9235}" type="pres">
      <dgm:prSet presAssocID="{EBAD55E1-DFC6-4F45-8ED3-CA557DACC3C3}" presName="horz1" presStyleCnt="0"/>
      <dgm:spPr/>
    </dgm:pt>
    <dgm:pt modelId="{5C5C35EA-AA9E-4A8B-867D-F6B5ED87601B}" type="pres">
      <dgm:prSet presAssocID="{EBAD55E1-DFC6-4F45-8ED3-CA557DACC3C3}" presName="tx1" presStyleLbl="revTx" presStyleIdx="1" presStyleCnt="7"/>
      <dgm:spPr/>
    </dgm:pt>
    <dgm:pt modelId="{99EB9DAE-668B-4EB0-B71E-BCD3727DA4FC}" type="pres">
      <dgm:prSet presAssocID="{EBAD55E1-DFC6-4F45-8ED3-CA557DACC3C3}" presName="vert1" presStyleCnt="0"/>
      <dgm:spPr/>
    </dgm:pt>
    <dgm:pt modelId="{1F015752-5525-4839-A553-112EAE11CAF8}" type="pres">
      <dgm:prSet presAssocID="{96D080BA-14A7-4045-8204-57B071ECA9A1}" presName="thickLine" presStyleLbl="alignNode1" presStyleIdx="2" presStyleCnt="7"/>
      <dgm:spPr/>
    </dgm:pt>
    <dgm:pt modelId="{2213DF8A-9A58-4091-8A24-07995BFD5440}" type="pres">
      <dgm:prSet presAssocID="{96D080BA-14A7-4045-8204-57B071ECA9A1}" presName="horz1" presStyleCnt="0"/>
      <dgm:spPr/>
    </dgm:pt>
    <dgm:pt modelId="{A365EE4D-77E3-4CD6-99DA-7D92A9524449}" type="pres">
      <dgm:prSet presAssocID="{96D080BA-14A7-4045-8204-57B071ECA9A1}" presName="tx1" presStyleLbl="revTx" presStyleIdx="2" presStyleCnt="7"/>
      <dgm:spPr/>
    </dgm:pt>
    <dgm:pt modelId="{2FAC5726-447F-4B47-8962-C13462DD4FF0}" type="pres">
      <dgm:prSet presAssocID="{96D080BA-14A7-4045-8204-57B071ECA9A1}" presName="vert1" presStyleCnt="0"/>
      <dgm:spPr/>
    </dgm:pt>
    <dgm:pt modelId="{37E2756B-7DFF-4AE6-9113-C800D10D4AD9}" type="pres">
      <dgm:prSet presAssocID="{D6050E3C-2A06-479B-9F0B-CC22BC321520}" presName="thickLine" presStyleLbl="alignNode1" presStyleIdx="3" presStyleCnt="7"/>
      <dgm:spPr/>
    </dgm:pt>
    <dgm:pt modelId="{F92C3185-BF7B-4438-B97C-2E6C3FA85D82}" type="pres">
      <dgm:prSet presAssocID="{D6050E3C-2A06-479B-9F0B-CC22BC321520}" presName="horz1" presStyleCnt="0"/>
      <dgm:spPr/>
    </dgm:pt>
    <dgm:pt modelId="{40360986-83C6-4A41-9FF2-5627F0BE06E0}" type="pres">
      <dgm:prSet presAssocID="{D6050E3C-2A06-479B-9F0B-CC22BC321520}" presName="tx1" presStyleLbl="revTx" presStyleIdx="3" presStyleCnt="7"/>
      <dgm:spPr/>
    </dgm:pt>
    <dgm:pt modelId="{2CE00C35-070E-4424-8CDB-FAA37DF97FDF}" type="pres">
      <dgm:prSet presAssocID="{D6050E3C-2A06-479B-9F0B-CC22BC321520}" presName="vert1" presStyleCnt="0"/>
      <dgm:spPr/>
    </dgm:pt>
    <dgm:pt modelId="{FFC68556-04AA-485A-81A3-93542B5E20D9}" type="pres">
      <dgm:prSet presAssocID="{088BF147-4EB0-45B1-BAF5-D11624B77958}" presName="thickLine" presStyleLbl="alignNode1" presStyleIdx="4" presStyleCnt="7"/>
      <dgm:spPr/>
    </dgm:pt>
    <dgm:pt modelId="{256159FC-28F9-4240-8115-D44C180D6D3E}" type="pres">
      <dgm:prSet presAssocID="{088BF147-4EB0-45B1-BAF5-D11624B77958}" presName="horz1" presStyleCnt="0"/>
      <dgm:spPr/>
    </dgm:pt>
    <dgm:pt modelId="{7935F86B-4818-4BAB-BBBC-33D0B7886A3C}" type="pres">
      <dgm:prSet presAssocID="{088BF147-4EB0-45B1-BAF5-D11624B77958}" presName="tx1" presStyleLbl="revTx" presStyleIdx="4" presStyleCnt="7"/>
      <dgm:spPr/>
    </dgm:pt>
    <dgm:pt modelId="{F8DF25B4-596B-4CD2-B2AA-510532B6CD2B}" type="pres">
      <dgm:prSet presAssocID="{088BF147-4EB0-45B1-BAF5-D11624B77958}" presName="vert1" presStyleCnt="0"/>
      <dgm:spPr/>
    </dgm:pt>
    <dgm:pt modelId="{8E14D082-D2E4-4029-8B20-3EE00FDC1410}" type="pres">
      <dgm:prSet presAssocID="{11C4CB89-7F3F-430A-89E5-92991CBE7697}" presName="thickLine" presStyleLbl="alignNode1" presStyleIdx="5" presStyleCnt="7"/>
      <dgm:spPr/>
    </dgm:pt>
    <dgm:pt modelId="{670CBDF7-C3E4-4783-87D8-28530F4396FA}" type="pres">
      <dgm:prSet presAssocID="{11C4CB89-7F3F-430A-89E5-92991CBE7697}" presName="horz1" presStyleCnt="0"/>
      <dgm:spPr/>
    </dgm:pt>
    <dgm:pt modelId="{2FF29AD9-78D8-436E-B10E-20B3DD95581D}" type="pres">
      <dgm:prSet presAssocID="{11C4CB89-7F3F-430A-89E5-92991CBE7697}" presName="tx1" presStyleLbl="revTx" presStyleIdx="5" presStyleCnt="7"/>
      <dgm:spPr/>
    </dgm:pt>
    <dgm:pt modelId="{BADDE8D4-0762-4083-BE77-0EF74BB4B072}" type="pres">
      <dgm:prSet presAssocID="{11C4CB89-7F3F-430A-89E5-92991CBE7697}" presName="vert1" presStyleCnt="0"/>
      <dgm:spPr/>
    </dgm:pt>
    <dgm:pt modelId="{CB4935F5-47FC-4050-BCE4-84ACC421070C}" type="pres">
      <dgm:prSet presAssocID="{8B0EF021-A33A-47C9-8886-68C4A63E238F}" presName="thickLine" presStyleLbl="alignNode1" presStyleIdx="6" presStyleCnt="7"/>
      <dgm:spPr/>
    </dgm:pt>
    <dgm:pt modelId="{DE4D1D24-43CB-49FD-BD21-3546E4C88F59}" type="pres">
      <dgm:prSet presAssocID="{8B0EF021-A33A-47C9-8886-68C4A63E238F}" presName="horz1" presStyleCnt="0"/>
      <dgm:spPr/>
    </dgm:pt>
    <dgm:pt modelId="{E5B48E2C-F00F-4868-B153-5AFB5685984B}" type="pres">
      <dgm:prSet presAssocID="{8B0EF021-A33A-47C9-8886-68C4A63E238F}" presName="tx1" presStyleLbl="revTx" presStyleIdx="6" presStyleCnt="7"/>
      <dgm:spPr/>
    </dgm:pt>
    <dgm:pt modelId="{0BFCAE3D-621B-404D-90A1-0E0F5A67C83F}" type="pres">
      <dgm:prSet presAssocID="{8B0EF021-A33A-47C9-8886-68C4A63E238F}" presName="vert1" presStyleCnt="0"/>
      <dgm:spPr/>
    </dgm:pt>
  </dgm:ptLst>
  <dgm:cxnLst>
    <dgm:cxn modelId="{6EFDF109-5772-47E2-84E5-C36E8555DC69}" type="presOf" srcId="{D6050E3C-2A06-479B-9F0B-CC22BC321520}" destId="{40360986-83C6-4A41-9FF2-5627F0BE06E0}" srcOrd="0" destOrd="0" presId="urn:microsoft.com/office/officeart/2008/layout/LinedList"/>
    <dgm:cxn modelId="{22BFCB0C-AC8E-41C7-BAF0-6F1F35A384EA}" type="presOf" srcId="{96D080BA-14A7-4045-8204-57B071ECA9A1}" destId="{A365EE4D-77E3-4CD6-99DA-7D92A9524449}" srcOrd="0" destOrd="0" presId="urn:microsoft.com/office/officeart/2008/layout/LinedList"/>
    <dgm:cxn modelId="{405F0D21-7904-4357-8B22-1300858B17F4}" srcId="{D83E5885-B725-4961-A6B3-0DC531CF3EEF}" destId="{F44048E2-6398-4B74-AC94-BF33786A6FEA}" srcOrd="0" destOrd="0" parTransId="{D00FA440-3898-4A51-A6CB-3D2B041019AF}" sibTransId="{BE158E51-A459-445C-B5E5-74D4E6B4CFD7}"/>
    <dgm:cxn modelId="{592A7728-73E2-412F-8CAC-EFE718F0E2B7}" srcId="{D83E5885-B725-4961-A6B3-0DC531CF3EEF}" destId="{088BF147-4EB0-45B1-BAF5-D11624B77958}" srcOrd="4" destOrd="0" parTransId="{287B23CC-ABD0-4728-B8EE-922A0C29099F}" sibTransId="{FC9D3E8C-59F4-498F-B0D8-537F6081C21B}"/>
    <dgm:cxn modelId="{5F111C64-E6A0-42A2-A6B2-6309B6C860E2}" srcId="{D83E5885-B725-4961-A6B3-0DC531CF3EEF}" destId="{D6050E3C-2A06-479B-9F0B-CC22BC321520}" srcOrd="3" destOrd="0" parTransId="{7272DBD3-1B44-4FBE-8955-54F802C294F1}" sibTransId="{83F1DFD2-CE96-4ADA-9409-6DDC6BC654A2}"/>
    <dgm:cxn modelId="{C9F7CE69-81CF-4620-A8C1-8B85C9BCC6D5}" srcId="{D83E5885-B725-4961-A6B3-0DC531CF3EEF}" destId="{EBAD55E1-DFC6-4F45-8ED3-CA557DACC3C3}" srcOrd="1" destOrd="0" parTransId="{EDCA9C78-28B8-4CA7-97BE-3EF130073548}" sibTransId="{A8031F85-A66B-4DC4-8E11-D88753EA1EEF}"/>
    <dgm:cxn modelId="{7907FA4F-C01F-4537-B3C4-C7911A8AE5BD}" type="presOf" srcId="{F44048E2-6398-4B74-AC94-BF33786A6FEA}" destId="{2F1FEFFE-A0E2-451F-AC23-F2417A68F3FB}" srcOrd="0" destOrd="0" presId="urn:microsoft.com/office/officeart/2008/layout/LinedList"/>
    <dgm:cxn modelId="{2E264B7F-6112-4C8A-BE36-775B22720BC4}" type="presOf" srcId="{D83E5885-B725-4961-A6B3-0DC531CF3EEF}" destId="{EDCFFC95-683D-4FCD-835B-AA2132AEDEAF}" srcOrd="0" destOrd="0" presId="urn:microsoft.com/office/officeart/2008/layout/LinedList"/>
    <dgm:cxn modelId="{4EDC6481-13F5-4BE9-86D6-9938A7F65E83}" type="presOf" srcId="{EBAD55E1-DFC6-4F45-8ED3-CA557DACC3C3}" destId="{5C5C35EA-AA9E-4A8B-867D-F6B5ED87601B}" srcOrd="0" destOrd="0" presId="urn:microsoft.com/office/officeart/2008/layout/LinedList"/>
    <dgm:cxn modelId="{B8283788-2BDE-47FF-936C-F6BA7A24EEB5}" type="presOf" srcId="{8B0EF021-A33A-47C9-8886-68C4A63E238F}" destId="{E5B48E2C-F00F-4868-B153-5AFB5685984B}" srcOrd="0" destOrd="0" presId="urn:microsoft.com/office/officeart/2008/layout/LinedList"/>
    <dgm:cxn modelId="{2871D590-4388-468C-BE46-6F3157A58769}" type="presOf" srcId="{088BF147-4EB0-45B1-BAF5-D11624B77958}" destId="{7935F86B-4818-4BAB-BBBC-33D0B7886A3C}" srcOrd="0" destOrd="0" presId="urn:microsoft.com/office/officeart/2008/layout/LinedList"/>
    <dgm:cxn modelId="{58EBF3A3-9762-46F6-BF8F-06601AE9A804}" type="presOf" srcId="{11C4CB89-7F3F-430A-89E5-92991CBE7697}" destId="{2FF29AD9-78D8-436E-B10E-20B3DD95581D}" srcOrd="0" destOrd="0" presId="urn:microsoft.com/office/officeart/2008/layout/LinedList"/>
    <dgm:cxn modelId="{88B9A0B3-C60B-461B-8DF3-A5382A4297B5}" srcId="{D83E5885-B725-4961-A6B3-0DC531CF3EEF}" destId="{11C4CB89-7F3F-430A-89E5-92991CBE7697}" srcOrd="5" destOrd="0" parTransId="{02DB6A40-BD12-48D4-AA91-80E5CCC95F99}" sibTransId="{BF773A09-A749-48C1-9F2E-4E6FA4E955CF}"/>
    <dgm:cxn modelId="{A0307CEE-5012-41EE-BF1D-8728ABD37045}" srcId="{D83E5885-B725-4961-A6B3-0DC531CF3EEF}" destId="{8B0EF021-A33A-47C9-8886-68C4A63E238F}" srcOrd="6" destOrd="0" parTransId="{26D5323B-4C92-4228-B94A-2C2E739873B4}" sibTransId="{41DA7E93-DBF9-4368-9DC9-449F9F43BF4A}"/>
    <dgm:cxn modelId="{A46A94F6-45EB-48F4-ACB3-FCDD424086C5}" srcId="{D83E5885-B725-4961-A6B3-0DC531CF3EEF}" destId="{96D080BA-14A7-4045-8204-57B071ECA9A1}" srcOrd="2" destOrd="0" parTransId="{C2574908-E85F-4442-915F-DF63F2EDA5A4}" sibTransId="{5F0AF8D1-0668-4137-A42C-897E817FA7DE}"/>
    <dgm:cxn modelId="{8C9E8426-173E-4FF0-9E92-E76B9CA430AF}" type="presParOf" srcId="{EDCFFC95-683D-4FCD-835B-AA2132AEDEAF}" destId="{69425E79-F2BF-455C-948B-0D9705790E0B}" srcOrd="0" destOrd="0" presId="urn:microsoft.com/office/officeart/2008/layout/LinedList"/>
    <dgm:cxn modelId="{B40EC673-CBF1-452D-9AF4-FCC109CD50BA}" type="presParOf" srcId="{EDCFFC95-683D-4FCD-835B-AA2132AEDEAF}" destId="{A2F96ED8-F4F4-430F-9C78-CCEB2B5F0F95}" srcOrd="1" destOrd="0" presId="urn:microsoft.com/office/officeart/2008/layout/LinedList"/>
    <dgm:cxn modelId="{00C97C17-6681-4109-B220-CB78D785028F}" type="presParOf" srcId="{A2F96ED8-F4F4-430F-9C78-CCEB2B5F0F95}" destId="{2F1FEFFE-A0E2-451F-AC23-F2417A68F3FB}" srcOrd="0" destOrd="0" presId="urn:microsoft.com/office/officeart/2008/layout/LinedList"/>
    <dgm:cxn modelId="{53869E0D-01AA-402C-BAB2-959A202AD7BC}" type="presParOf" srcId="{A2F96ED8-F4F4-430F-9C78-CCEB2B5F0F95}" destId="{855A2E05-117B-41A6-89C2-937CC8E646D9}" srcOrd="1" destOrd="0" presId="urn:microsoft.com/office/officeart/2008/layout/LinedList"/>
    <dgm:cxn modelId="{D4632A35-F9BB-4BD8-B82C-BBAECF93821E}" type="presParOf" srcId="{EDCFFC95-683D-4FCD-835B-AA2132AEDEAF}" destId="{016DBFA9-01D9-49F5-8613-7EFDC48D527F}" srcOrd="2" destOrd="0" presId="urn:microsoft.com/office/officeart/2008/layout/LinedList"/>
    <dgm:cxn modelId="{54AD73C7-C514-4FCB-A802-64EDF447CEFF}" type="presParOf" srcId="{EDCFFC95-683D-4FCD-835B-AA2132AEDEAF}" destId="{738DC73C-6881-455A-BC4C-893D577B9235}" srcOrd="3" destOrd="0" presId="urn:microsoft.com/office/officeart/2008/layout/LinedList"/>
    <dgm:cxn modelId="{F13DCB93-351A-4669-8BC0-FB570BD341A6}" type="presParOf" srcId="{738DC73C-6881-455A-BC4C-893D577B9235}" destId="{5C5C35EA-AA9E-4A8B-867D-F6B5ED87601B}" srcOrd="0" destOrd="0" presId="urn:microsoft.com/office/officeart/2008/layout/LinedList"/>
    <dgm:cxn modelId="{95B02033-1600-4FEA-9B5B-7685C06157E9}" type="presParOf" srcId="{738DC73C-6881-455A-BC4C-893D577B9235}" destId="{99EB9DAE-668B-4EB0-B71E-BCD3727DA4FC}" srcOrd="1" destOrd="0" presId="urn:microsoft.com/office/officeart/2008/layout/LinedList"/>
    <dgm:cxn modelId="{5B6854C3-EC33-4334-954E-D4923DD0F315}" type="presParOf" srcId="{EDCFFC95-683D-4FCD-835B-AA2132AEDEAF}" destId="{1F015752-5525-4839-A553-112EAE11CAF8}" srcOrd="4" destOrd="0" presId="urn:microsoft.com/office/officeart/2008/layout/LinedList"/>
    <dgm:cxn modelId="{6554C811-8823-41FB-A627-5EC8C8C2ACFA}" type="presParOf" srcId="{EDCFFC95-683D-4FCD-835B-AA2132AEDEAF}" destId="{2213DF8A-9A58-4091-8A24-07995BFD5440}" srcOrd="5" destOrd="0" presId="urn:microsoft.com/office/officeart/2008/layout/LinedList"/>
    <dgm:cxn modelId="{097290F5-BBA5-45B8-BA67-A5E64166074E}" type="presParOf" srcId="{2213DF8A-9A58-4091-8A24-07995BFD5440}" destId="{A365EE4D-77E3-4CD6-99DA-7D92A9524449}" srcOrd="0" destOrd="0" presId="urn:microsoft.com/office/officeart/2008/layout/LinedList"/>
    <dgm:cxn modelId="{47B170DF-FB94-450D-B1C9-575531491263}" type="presParOf" srcId="{2213DF8A-9A58-4091-8A24-07995BFD5440}" destId="{2FAC5726-447F-4B47-8962-C13462DD4FF0}" srcOrd="1" destOrd="0" presId="urn:microsoft.com/office/officeart/2008/layout/LinedList"/>
    <dgm:cxn modelId="{F99F0585-E7A7-43B1-AED0-BE3F2A2B5786}" type="presParOf" srcId="{EDCFFC95-683D-4FCD-835B-AA2132AEDEAF}" destId="{37E2756B-7DFF-4AE6-9113-C800D10D4AD9}" srcOrd="6" destOrd="0" presId="urn:microsoft.com/office/officeart/2008/layout/LinedList"/>
    <dgm:cxn modelId="{352E58BD-FA4E-4794-A07E-0A8B4BAEAF0B}" type="presParOf" srcId="{EDCFFC95-683D-4FCD-835B-AA2132AEDEAF}" destId="{F92C3185-BF7B-4438-B97C-2E6C3FA85D82}" srcOrd="7" destOrd="0" presId="urn:microsoft.com/office/officeart/2008/layout/LinedList"/>
    <dgm:cxn modelId="{50F798E1-45A2-437F-8573-CBF8503CC6F0}" type="presParOf" srcId="{F92C3185-BF7B-4438-B97C-2E6C3FA85D82}" destId="{40360986-83C6-4A41-9FF2-5627F0BE06E0}" srcOrd="0" destOrd="0" presId="urn:microsoft.com/office/officeart/2008/layout/LinedList"/>
    <dgm:cxn modelId="{BEE82799-C2EF-45A1-B913-2D84EF575F99}" type="presParOf" srcId="{F92C3185-BF7B-4438-B97C-2E6C3FA85D82}" destId="{2CE00C35-070E-4424-8CDB-FAA37DF97FDF}" srcOrd="1" destOrd="0" presId="urn:microsoft.com/office/officeart/2008/layout/LinedList"/>
    <dgm:cxn modelId="{244FCB76-EC46-4F68-8FAF-6D38C34C5428}" type="presParOf" srcId="{EDCFFC95-683D-4FCD-835B-AA2132AEDEAF}" destId="{FFC68556-04AA-485A-81A3-93542B5E20D9}" srcOrd="8" destOrd="0" presId="urn:microsoft.com/office/officeart/2008/layout/LinedList"/>
    <dgm:cxn modelId="{380B369D-5C08-41A9-A638-A8C65FDFA6E4}" type="presParOf" srcId="{EDCFFC95-683D-4FCD-835B-AA2132AEDEAF}" destId="{256159FC-28F9-4240-8115-D44C180D6D3E}" srcOrd="9" destOrd="0" presId="urn:microsoft.com/office/officeart/2008/layout/LinedList"/>
    <dgm:cxn modelId="{4E4D8C69-C3F2-4C22-8CDB-3703BB51EAC4}" type="presParOf" srcId="{256159FC-28F9-4240-8115-D44C180D6D3E}" destId="{7935F86B-4818-4BAB-BBBC-33D0B7886A3C}" srcOrd="0" destOrd="0" presId="urn:microsoft.com/office/officeart/2008/layout/LinedList"/>
    <dgm:cxn modelId="{2655F61F-5F16-4544-82F1-5454C2655946}" type="presParOf" srcId="{256159FC-28F9-4240-8115-D44C180D6D3E}" destId="{F8DF25B4-596B-4CD2-B2AA-510532B6CD2B}" srcOrd="1" destOrd="0" presId="urn:microsoft.com/office/officeart/2008/layout/LinedList"/>
    <dgm:cxn modelId="{DA0F4CFE-0076-45FA-A360-CC69B76B96D8}" type="presParOf" srcId="{EDCFFC95-683D-4FCD-835B-AA2132AEDEAF}" destId="{8E14D082-D2E4-4029-8B20-3EE00FDC1410}" srcOrd="10" destOrd="0" presId="urn:microsoft.com/office/officeart/2008/layout/LinedList"/>
    <dgm:cxn modelId="{D4CEDAC7-A8E3-4E2E-B13F-BA6A5EEEF7D6}" type="presParOf" srcId="{EDCFFC95-683D-4FCD-835B-AA2132AEDEAF}" destId="{670CBDF7-C3E4-4783-87D8-28530F4396FA}" srcOrd="11" destOrd="0" presId="urn:microsoft.com/office/officeart/2008/layout/LinedList"/>
    <dgm:cxn modelId="{CD530F4E-D5B8-4387-B318-4D7002DB1ED0}" type="presParOf" srcId="{670CBDF7-C3E4-4783-87D8-28530F4396FA}" destId="{2FF29AD9-78D8-436E-B10E-20B3DD95581D}" srcOrd="0" destOrd="0" presId="urn:microsoft.com/office/officeart/2008/layout/LinedList"/>
    <dgm:cxn modelId="{1F726F17-86CF-4BB8-B194-034712FF7379}" type="presParOf" srcId="{670CBDF7-C3E4-4783-87D8-28530F4396FA}" destId="{BADDE8D4-0762-4083-BE77-0EF74BB4B072}" srcOrd="1" destOrd="0" presId="urn:microsoft.com/office/officeart/2008/layout/LinedList"/>
    <dgm:cxn modelId="{C988EFDD-9C00-42F8-AAAE-C5160A29D776}" type="presParOf" srcId="{EDCFFC95-683D-4FCD-835B-AA2132AEDEAF}" destId="{CB4935F5-47FC-4050-BCE4-84ACC421070C}" srcOrd="12" destOrd="0" presId="urn:microsoft.com/office/officeart/2008/layout/LinedList"/>
    <dgm:cxn modelId="{32209C92-2821-4FEF-90E4-3986AEE30F86}" type="presParOf" srcId="{EDCFFC95-683D-4FCD-835B-AA2132AEDEAF}" destId="{DE4D1D24-43CB-49FD-BD21-3546E4C88F59}" srcOrd="13" destOrd="0" presId="urn:microsoft.com/office/officeart/2008/layout/LinedList"/>
    <dgm:cxn modelId="{E6ED1E21-18C4-4B54-8781-A69E180B88A5}" type="presParOf" srcId="{DE4D1D24-43CB-49FD-BD21-3546E4C88F59}" destId="{E5B48E2C-F00F-4868-B153-5AFB5685984B}" srcOrd="0" destOrd="0" presId="urn:microsoft.com/office/officeart/2008/layout/LinedList"/>
    <dgm:cxn modelId="{23FCB4F9-62DD-41C1-B763-FD5EF98885A4}" type="presParOf" srcId="{DE4D1D24-43CB-49FD-BD21-3546E4C88F59}" destId="{0BFCAE3D-621B-404D-90A1-0E0F5A67C8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3A17FD-8E3D-4841-8141-FF82732738D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CEF1921-B990-464B-8593-F08D643E3A02}">
      <dgm:prSet custT="1"/>
      <dgm:spPr/>
      <dgm:t>
        <a:bodyPr/>
        <a:lstStyle/>
        <a:p>
          <a:pPr>
            <a:defRPr cap="all"/>
          </a:pPr>
          <a:r>
            <a:rPr lang="en-US" sz="1600" dirty="0"/>
            <a:t>Parks and Rec survey conducted spring/summer 2022</a:t>
          </a:r>
        </a:p>
      </dgm:t>
    </dgm:pt>
    <dgm:pt modelId="{70110D4D-C7CE-4C27-AC06-20CA72625A53}" type="parTrans" cxnId="{2A9D16E4-AA94-49FD-9A58-F90A9F882A74}">
      <dgm:prSet/>
      <dgm:spPr/>
      <dgm:t>
        <a:bodyPr/>
        <a:lstStyle/>
        <a:p>
          <a:endParaRPr lang="en-US"/>
        </a:p>
      </dgm:t>
    </dgm:pt>
    <dgm:pt modelId="{ADE2153D-5593-4426-86A8-E5ADF1CF0A88}" type="sibTrans" cxnId="{2A9D16E4-AA94-49FD-9A58-F90A9F882A74}">
      <dgm:prSet/>
      <dgm:spPr/>
      <dgm:t>
        <a:bodyPr/>
        <a:lstStyle/>
        <a:p>
          <a:endParaRPr lang="en-US"/>
        </a:p>
      </dgm:t>
    </dgm:pt>
    <dgm:pt modelId="{5CE11F51-A3EF-4053-8FE0-7B3A2D3D5B47}">
      <dgm:prSet custT="1"/>
      <dgm:spPr/>
      <dgm:t>
        <a:bodyPr/>
        <a:lstStyle/>
        <a:p>
          <a:pPr>
            <a:defRPr cap="all"/>
          </a:pPr>
          <a:r>
            <a:rPr lang="en-US" sz="1600" dirty="0"/>
            <a:t>458 households responded </a:t>
          </a:r>
          <a:br>
            <a:rPr lang="en-US" sz="1600" dirty="0"/>
          </a:br>
          <a:r>
            <a:rPr lang="en-US" sz="1600" dirty="0"/>
            <a:t>(goal was 300) </a:t>
          </a:r>
        </a:p>
      </dgm:t>
    </dgm:pt>
    <dgm:pt modelId="{4AECDA28-66CF-4968-A8AA-3325EE1A7ABC}" type="parTrans" cxnId="{E581E056-D14E-4840-B0BA-FC0DF0769710}">
      <dgm:prSet/>
      <dgm:spPr/>
      <dgm:t>
        <a:bodyPr/>
        <a:lstStyle/>
        <a:p>
          <a:endParaRPr lang="en-US"/>
        </a:p>
      </dgm:t>
    </dgm:pt>
    <dgm:pt modelId="{FAA2515D-B7B8-47A3-9A0E-E797C22CAA65}" type="sibTrans" cxnId="{E581E056-D14E-4840-B0BA-FC0DF0769710}">
      <dgm:prSet/>
      <dgm:spPr/>
      <dgm:t>
        <a:bodyPr/>
        <a:lstStyle/>
        <a:p>
          <a:endParaRPr lang="en-US"/>
        </a:p>
      </dgm:t>
    </dgm:pt>
    <dgm:pt modelId="{7F320A50-B4EE-48E8-82FD-7D19CEB0E5C4}">
      <dgm:prSet custT="1"/>
      <dgm:spPr/>
      <dgm:t>
        <a:bodyPr/>
        <a:lstStyle/>
        <a:p>
          <a:pPr>
            <a:defRPr cap="all"/>
          </a:pPr>
          <a:r>
            <a:rPr lang="en-US" sz="1600" dirty="0"/>
            <a:t>Statistically valid survey, 95% CONFIDENCE precision rate of +/- 4.6%</a:t>
          </a:r>
        </a:p>
      </dgm:t>
    </dgm:pt>
    <dgm:pt modelId="{66680FF2-29E6-4760-A203-8C41036ED3C4}" type="parTrans" cxnId="{961E4AC7-EA34-49AE-BA15-5C190D584CA1}">
      <dgm:prSet/>
      <dgm:spPr/>
      <dgm:t>
        <a:bodyPr/>
        <a:lstStyle/>
        <a:p>
          <a:endParaRPr lang="en-US"/>
        </a:p>
      </dgm:t>
    </dgm:pt>
    <dgm:pt modelId="{9EECDBDC-8B87-4D9A-BBE8-B2260E282195}" type="sibTrans" cxnId="{961E4AC7-EA34-49AE-BA15-5C190D584CA1}">
      <dgm:prSet/>
      <dgm:spPr/>
      <dgm:t>
        <a:bodyPr/>
        <a:lstStyle/>
        <a:p>
          <a:endParaRPr lang="en-US"/>
        </a:p>
      </dgm:t>
    </dgm:pt>
    <dgm:pt modelId="{DE6582C8-4611-4749-A706-BB9C7A43440C}">
      <dgm:prSet/>
      <dgm:spPr/>
      <dgm:t>
        <a:bodyPr/>
        <a:lstStyle/>
        <a:p>
          <a:pPr>
            <a:defRPr cap="all"/>
          </a:pPr>
          <a:r>
            <a:rPr lang="en-US" dirty="0"/>
            <a:t>only going to review responses related to Community Center</a:t>
          </a:r>
        </a:p>
      </dgm:t>
    </dgm:pt>
    <dgm:pt modelId="{4DB0B06E-EB58-4707-BFAE-E38782A89328}" type="parTrans" cxnId="{5438956E-2580-4552-91CB-324F53C74458}">
      <dgm:prSet/>
      <dgm:spPr/>
      <dgm:t>
        <a:bodyPr/>
        <a:lstStyle/>
        <a:p>
          <a:endParaRPr lang="en-US"/>
        </a:p>
      </dgm:t>
    </dgm:pt>
    <dgm:pt modelId="{53ADFADF-8998-4FEC-A45A-3F1F46F4933F}" type="sibTrans" cxnId="{5438956E-2580-4552-91CB-324F53C74458}">
      <dgm:prSet/>
      <dgm:spPr/>
      <dgm:t>
        <a:bodyPr/>
        <a:lstStyle/>
        <a:p>
          <a:endParaRPr lang="en-US"/>
        </a:p>
      </dgm:t>
    </dgm:pt>
    <dgm:pt modelId="{16C11F21-8848-494F-BBD3-A8A1E58669ED}" type="pres">
      <dgm:prSet presAssocID="{653A17FD-8E3D-4841-8141-FF82732738DE}" presName="root" presStyleCnt="0">
        <dgm:presLayoutVars>
          <dgm:dir/>
          <dgm:resizeHandles val="exact"/>
        </dgm:presLayoutVars>
      </dgm:prSet>
      <dgm:spPr/>
    </dgm:pt>
    <dgm:pt modelId="{9EB3C8A0-DA7A-472B-92D5-973540015C7E}" type="pres">
      <dgm:prSet presAssocID="{6CEF1921-B990-464B-8593-F08D643E3A02}" presName="compNode" presStyleCnt="0"/>
      <dgm:spPr/>
    </dgm:pt>
    <dgm:pt modelId="{B9DCF5B7-6D11-46B3-A471-68E115CDA92D}" type="pres">
      <dgm:prSet presAssocID="{6CEF1921-B990-464B-8593-F08D643E3A0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74DFCBC-AE3C-4202-B607-FB7A0736899C}" type="pres">
      <dgm:prSet presAssocID="{6CEF1921-B990-464B-8593-F08D643E3A0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889C6D26-2215-4521-82B9-8048FAE808B5}" type="pres">
      <dgm:prSet presAssocID="{6CEF1921-B990-464B-8593-F08D643E3A02}" presName="spaceRect" presStyleCnt="0"/>
      <dgm:spPr/>
    </dgm:pt>
    <dgm:pt modelId="{5E4CEE6A-D3C4-4151-8BCA-E6B6331C54B1}" type="pres">
      <dgm:prSet presAssocID="{6CEF1921-B990-464B-8593-F08D643E3A02}" presName="textRect" presStyleLbl="revTx" presStyleIdx="0" presStyleCnt="4">
        <dgm:presLayoutVars>
          <dgm:chMax val="1"/>
          <dgm:chPref val="1"/>
        </dgm:presLayoutVars>
      </dgm:prSet>
      <dgm:spPr/>
    </dgm:pt>
    <dgm:pt modelId="{157B65CD-B150-428E-A8BE-8F39D7E39CDB}" type="pres">
      <dgm:prSet presAssocID="{ADE2153D-5593-4426-86A8-E5ADF1CF0A88}" presName="sibTrans" presStyleCnt="0"/>
      <dgm:spPr/>
    </dgm:pt>
    <dgm:pt modelId="{6320955A-C80A-40DE-91D7-AF05B4B2B5BA}" type="pres">
      <dgm:prSet presAssocID="{5CE11F51-A3EF-4053-8FE0-7B3A2D3D5B47}" presName="compNode" presStyleCnt="0"/>
      <dgm:spPr/>
    </dgm:pt>
    <dgm:pt modelId="{167B563C-0C48-49AB-B987-E4EF6E49FBE5}" type="pres">
      <dgm:prSet presAssocID="{5CE11F51-A3EF-4053-8FE0-7B3A2D3D5B4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6B0778D-CC69-4300-B3E2-38C8AD8F1E93}" type="pres">
      <dgm:prSet presAssocID="{5CE11F51-A3EF-4053-8FE0-7B3A2D3D5B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FB3889C9-E9E6-4AE0-B979-63C814CCF1DB}" type="pres">
      <dgm:prSet presAssocID="{5CE11F51-A3EF-4053-8FE0-7B3A2D3D5B47}" presName="spaceRect" presStyleCnt="0"/>
      <dgm:spPr/>
    </dgm:pt>
    <dgm:pt modelId="{9C67282D-487E-4166-AECA-BC8C581C30EE}" type="pres">
      <dgm:prSet presAssocID="{5CE11F51-A3EF-4053-8FE0-7B3A2D3D5B47}" presName="textRect" presStyleLbl="revTx" presStyleIdx="1" presStyleCnt="4">
        <dgm:presLayoutVars>
          <dgm:chMax val="1"/>
          <dgm:chPref val="1"/>
        </dgm:presLayoutVars>
      </dgm:prSet>
      <dgm:spPr/>
    </dgm:pt>
    <dgm:pt modelId="{D4102442-85D4-43AC-BEA0-CDF79A10DF38}" type="pres">
      <dgm:prSet presAssocID="{FAA2515D-B7B8-47A3-9A0E-E797C22CAA65}" presName="sibTrans" presStyleCnt="0"/>
      <dgm:spPr/>
    </dgm:pt>
    <dgm:pt modelId="{4732B628-DF5E-4C33-A182-CE7FF6353C48}" type="pres">
      <dgm:prSet presAssocID="{7F320A50-B4EE-48E8-82FD-7D19CEB0E5C4}" presName="compNode" presStyleCnt="0"/>
      <dgm:spPr/>
    </dgm:pt>
    <dgm:pt modelId="{C3517774-A058-4975-B9D7-E24C87742D87}" type="pres">
      <dgm:prSet presAssocID="{7F320A50-B4EE-48E8-82FD-7D19CEB0E5C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F90AD12-7967-453D-81F1-508D72839AC5}" type="pres">
      <dgm:prSet presAssocID="{7F320A50-B4EE-48E8-82FD-7D19CEB0E5C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9AB2F8C7-12A0-4052-8EBB-8D8E71BD37BB}" type="pres">
      <dgm:prSet presAssocID="{7F320A50-B4EE-48E8-82FD-7D19CEB0E5C4}" presName="spaceRect" presStyleCnt="0"/>
      <dgm:spPr/>
    </dgm:pt>
    <dgm:pt modelId="{F9F21B5D-FCA9-4F5D-9D43-E4C79271A75B}" type="pres">
      <dgm:prSet presAssocID="{7F320A50-B4EE-48E8-82FD-7D19CEB0E5C4}" presName="textRect" presStyleLbl="revTx" presStyleIdx="2" presStyleCnt="4">
        <dgm:presLayoutVars>
          <dgm:chMax val="1"/>
          <dgm:chPref val="1"/>
        </dgm:presLayoutVars>
      </dgm:prSet>
      <dgm:spPr/>
    </dgm:pt>
    <dgm:pt modelId="{A07ED349-ED95-41BE-8396-24F75BFD12FC}" type="pres">
      <dgm:prSet presAssocID="{9EECDBDC-8B87-4D9A-BBE8-B2260E282195}" presName="sibTrans" presStyleCnt="0"/>
      <dgm:spPr/>
    </dgm:pt>
    <dgm:pt modelId="{2FA3EE77-322A-4FC2-81E5-F1E1BA93623C}" type="pres">
      <dgm:prSet presAssocID="{DE6582C8-4611-4749-A706-BB9C7A43440C}" presName="compNode" presStyleCnt="0"/>
      <dgm:spPr/>
    </dgm:pt>
    <dgm:pt modelId="{7BB391A7-AACB-4D36-8851-407A846F3A2C}" type="pres">
      <dgm:prSet presAssocID="{DE6582C8-4611-4749-A706-BB9C7A43440C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BE6615B-E6C4-4C1F-B390-C81246B72453}" type="pres">
      <dgm:prSet presAssocID="{DE6582C8-4611-4749-A706-BB9C7A43440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9A557F94-3F0B-4B63-BFA5-EB9C97BC00BE}" type="pres">
      <dgm:prSet presAssocID="{DE6582C8-4611-4749-A706-BB9C7A43440C}" presName="spaceRect" presStyleCnt="0"/>
      <dgm:spPr/>
    </dgm:pt>
    <dgm:pt modelId="{B0146B92-2582-41C8-84B5-0C89EC718CB8}" type="pres">
      <dgm:prSet presAssocID="{DE6582C8-4611-4749-A706-BB9C7A43440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F270D18-48A1-4D83-8619-08BB1921C5B5}" type="presOf" srcId="{653A17FD-8E3D-4841-8141-FF82732738DE}" destId="{16C11F21-8848-494F-BBD3-A8A1E58669ED}" srcOrd="0" destOrd="0" presId="urn:microsoft.com/office/officeart/2018/5/layout/IconLeafLabelList"/>
    <dgm:cxn modelId="{28BE4726-EDF3-47F0-8590-F0F1BCBCF1ED}" type="presOf" srcId="{7F320A50-B4EE-48E8-82FD-7D19CEB0E5C4}" destId="{F9F21B5D-FCA9-4F5D-9D43-E4C79271A75B}" srcOrd="0" destOrd="0" presId="urn:microsoft.com/office/officeart/2018/5/layout/IconLeafLabelList"/>
    <dgm:cxn modelId="{9FB80163-F1A6-49BE-B0F1-E077B3C7E780}" type="presOf" srcId="{DE6582C8-4611-4749-A706-BB9C7A43440C}" destId="{B0146B92-2582-41C8-84B5-0C89EC718CB8}" srcOrd="0" destOrd="0" presId="urn:microsoft.com/office/officeart/2018/5/layout/IconLeafLabelList"/>
    <dgm:cxn modelId="{5438956E-2580-4552-91CB-324F53C74458}" srcId="{653A17FD-8E3D-4841-8141-FF82732738DE}" destId="{DE6582C8-4611-4749-A706-BB9C7A43440C}" srcOrd="3" destOrd="0" parTransId="{4DB0B06E-EB58-4707-BFAE-E38782A89328}" sibTransId="{53ADFADF-8998-4FEC-A45A-3F1F46F4933F}"/>
    <dgm:cxn modelId="{E581E056-D14E-4840-B0BA-FC0DF0769710}" srcId="{653A17FD-8E3D-4841-8141-FF82732738DE}" destId="{5CE11F51-A3EF-4053-8FE0-7B3A2D3D5B47}" srcOrd="1" destOrd="0" parTransId="{4AECDA28-66CF-4968-A8AA-3325EE1A7ABC}" sibTransId="{FAA2515D-B7B8-47A3-9A0E-E797C22CAA65}"/>
    <dgm:cxn modelId="{02D8FE85-1B57-42FE-89C1-ECADB6ADAE0E}" type="presOf" srcId="{6CEF1921-B990-464B-8593-F08D643E3A02}" destId="{5E4CEE6A-D3C4-4151-8BCA-E6B6331C54B1}" srcOrd="0" destOrd="0" presId="urn:microsoft.com/office/officeart/2018/5/layout/IconLeafLabelList"/>
    <dgm:cxn modelId="{97EBC7B7-37F6-4E6C-944F-FEEB2A48F20C}" type="presOf" srcId="{5CE11F51-A3EF-4053-8FE0-7B3A2D3D5B47}" destId="{9C67282D-487E-4166-AECA-BC8C581C30EE}" srcOrd="0" destOrd="0" presId="urn:microsoft.com/office/officeart/2018/5/layout/IconLeafLabelList"/>
    <dgm:cxn modelId="{961E4AC7-EA34-49AE-BA15-5C190D584CA1}" srcId="{653A17FD-8E3D-4841-8141-FF82732738DE}" destId="{7F320A50-B4EE-48E8-82FD-7D19CEB0E5C4}" srcOrd="2" destOrd="0" parTransId="{66680FF2-29E6-4760-A203-8C41036ED3C4}" sibTransId="{9EECDBDC-8B87-4D9A-BBE8-B2260E282195}"/>
    <dgm:cxn modelId="{2A9D16E4-AA94-49FD-9A58-F90A9F882A74}" srcId="{653A17FD-8E3D-4841-8141-FF82732738DE}" destId="{6CEF1921-B990-464B-8593-F08D643E3A02}" srcOrd="0" destOrd="0" parTransId="{70110D4D-C7CE-4C27-AC06-20CA72625A53}" sibTransId="{ADE2153D-5593-4426-86A8-E5ADF1CF0A88}"/>
    <dgm:cxn modelId="{589424C8-1036-4852-A455-7725E333D5E5}" type="presParOf" srcId="{16C11F21-8848-494F-BBD3-A8A1E58669ED}" destId="{9EB3C8A0-DA7A-472B-92D5-973540015C7E}" srcOrd="0" destOrd="0" presId="urn:microsoft.com/office/officeart/2018/5/layout/IconLeafLabelList"/>
    <dgm:cxn modelId="{A6082B46-5842-45FF-8218-2D77954B44A1}" type="presParOf" srcId="{9EB3C8A0-DA7A-472B-92D5-973540015C7E}" destId="{B9DCF5B7-6D11-46B3-A471-68E115CDA92D}" srcOrd="0" destOrd="0" presId="urn:microsoft.com/office/officeart/2018/5/layout/IconLeafLabelList"/>
    <dgm:cxn modelId="{6DBFEDB2-3FD7-48EF-BCB0-BDBB802A192F}" type="presParOf" srcId="{9EB3C8A0-DA7A-472B-92D5-973540015C7E}" destId="{874DFCBC-AE3C-4202-B607-FB7A0736899C}" srcOrd="1" destOrd="0" presId="urn:microsoft.com/office/officeart/2018/5/layout/IconLeafLabelList"/>
    <dgm:cxn modelId="{8941819F-2907-4822-A321-BCAFF7402CD6}" type="presParOf" srcId="{9EB3C8A0-DA7A-472B-92D5-973540015C7E}" destId="{889C6D26-2215-4521-82B9-8048FAE808B5}" srcOrd="2" destOrd="0" presId="urn:microsoft.com/office/officeart/2018/5/layout/IconLeafLabelList"/>
    <dgm:cxn modelId="{218A078E-3694-4CCD-94AF-D9EA6E04D75E}" type="presParOf" srcId="{9EB3C8A0-DA7A-472B-92D5-973540015C7E}" destId="{5E4CEE6A-D3C4-4151-8BCA-E6B6331C54B1}" srcOrd="3" destOrd="0" presId="urn:microsoft.com/office/officeart/2018/5/layout/IconLeafLabelList"/>
    <dgm:cxn modelId="{DFE49AF6-177D-45B2-A32F-1F880A1805FB}" type="presParOf" srcId="{16C11F21-8848-494F-BBD3-A8A1E58669ED}" destId="{157B65CD-B150-428E-A8BE-8F39D7E39CDB}" srcOrd="1" destOrd="0" presId="urn:microsoft.com/office/officeart/2018/5/layout/IconLeafLabelList"/>
    <dgm:cxn modelId="{84DAD4F2-89D7-425F-8995-F7C562E9DD1B}" type="presParOf" srcId="{16C11F21-8848-494F-BBD3-A8A1E58669ED}" destId="{6320955A-C80A-40DE-91D7-AF05B4B2B5BA}" srcOrd="2" destOrd="0" presId="urn:microsoft.com/office/officeart/2018/5/layout/IconLeafLabelList"/>
    <dgm:cxn modelId="{8F0A5FC3-7E4E-489C-BF6D-426EADA80914}" type="presParOf" srcId="{6320955A-C80A-40DE-91D7-AF05B4B2B5BA}" destId="{167B563C-0C48-49AB-B987-E4EF6E49FBE5}" srcOrd="0" destOrd="0" presId="urn:microsoft.com/office/officeart/2018/5/layout/IconLeafLabelList"/>
    <dgm:cxn modelId="{17253D00-7391-40EC-8A9F-D278CC94E79A}" type="presParOf" srcId="{6320955A-C80A-40DE-91D7-AF05B4B2B5BA}" destId="{76B0778D-CC69-4300-B3E2-38C8AD8F1E93}" srcOrd="1" destOrd="0" presId="urn:microsoft.com/office/officeart/2018/5/layout/IconLeafLabelList"/>
    <dgm:cxn modelId="{C92B080A-3FA6-4F03-9796-A7AC6427C46E}" type="presParOf" srcId="{6320955A-C80A-40DE-91D7-AF05B4B2B5BA}" destId="{FB3889C9-E9E6-4AE0-B979-63C814CCF1DB}" srcOrd="2" destOrd="0" presId="urn:microsoft.com/office/officeart/2018/5/layout/IconLeafLabelList"/>
    <dgm:cxn modelId="{FA6F58A4-B706-48B5-8E4B-4F79FAB4BA09}" type="presParOf" srcId="{6320955A-C80A-40DE-91D7-AF05B4B2B5BA}" destId="{9C67282D-487E-4166-AECA-BC8C581C30EE}" srcOrd="3" destOrd="0" presId="urn:microsoft.com/office/officeart/2018/5/layout/IconLeafLabelList"/>
    <dgm:cxn modelId="{105CF06C-840D-4A79-9B5A-676D222D09D8}" type="presParOf" srcId="{16C11F21-8848-494F-BBD3-A8A1E58669ED}" destId="{D4102442-85D4-43AC-BEA0-CDF79A10DF38}" srcOrd="3" destOrd="0" presId="urn:microsoft.com/office/officeart/2018/5/layout/IconLeafLabelList"/>
    <dgm:cxn modelId="{6997B227-32AB-4A67-8706-784D871B2234}" type="presParOf" srcId="{16C11F21-8848-494F-BBD3-A8A1E58669ED}" destId="{4732B628-DF5E-4C33-A182-CE7FF6353C48}" srcOrd="4" destOrd="0" presId="urn:microsoft.com/office/officeart/2018/5/layout/IconLeafLabelList"/>
    <dgm:cxn modelId="{98C76B5A-CAD4-4BB7-8443-8D62B8CFFBB2}" type="presParOf" srcId="{4732B628-DF5E-4C33-A182-CE7FF6353C48}" destId="{C3517774-A058-4975-B9D7-E24C87742D87}" srcOrd="0" destOrd="0" presId="urn:microsoft.com/office/officeart/2018/5/layout/IconLeafLabelList"/>
    <dgm:cxn modelId="{E96E87C6-FE66-4318-9B4B-2AE1A9991E8D}" type="presParOf" srcId="{4732B628-DF5E-4C33-A182-CE7FF6353C48}" destId="{3F90AD12-7967-453D-81F1-508D72839AC5}" srcOrd="1" destOrd="0" presId="urn:microsoft.com/office/officeart/2018/5/layout/IconLeafLabelList"/>
    <dgm:cxn modelId="{51948C42-E924-4197-953B-B4B1E6B46867}" type="presParOf" srcId="{4732B628-DF5E-4C33-A182-CE7FF6353C48}" destId="{9AB2F8C7-12A0-4052-8EBB-8D8E71BD37BB}" srcOrd="2" destOrd="0" presId="urn:microsoft.com/office/officeart/2018/5/layout/IconLeafLabelList"/>
    <dgm:cxn modelId="{63201D8E-CC95-45C7-8E0A-48A1397DE777}" type="presParOf" srcId="{4732B628-DF5E-4C33-A182-CE7FF6353C48}" destId="{F9F21B5D-FCA9-4F5D-9D43-E4C79271A75B}" srcOrd="3" destOrd="0" presId="urn:microsoft.com/office/officeart/2018/5/layout/IconLeafLabelList"/>
    <dgm:cxn modelId="{A3E2A28E-1523-4529-B43E-A05E5D4DD0F0}" type="presParOf" srcId="{16C11F21-8848-494F-BBD3-A8A1E58669ED}" destId="{A07ED349-ED95-41BE-8396-24F75BFD12FC}" srcOrd="5" destOrd="0" presId="urn:microsoft.com/office/officeart/2018/5/layout/IconLeafLabelList"/>
    <dgm:cxn modelId="{F28C4ECB-4526-4EA9-BCEE-170EAB65C6B1}" type="presParOf" srcId="{16C11F21-8848-494F-BBD3-A8A1E58669ED}" destId="{2FA3EE77-322A-4FC2-81E5-F1E1BA93623C}" srcOrd="6" destOrd="0" presId="urn:microsoft.com/office/officeart/2018/5/layout/IconLeafLabelList"/>
    <dgm:cxn modelId="{D9AED3A4-88AC-44CC-A1AB-DA5BF4C55A16}" type="presParOf" srcId="{2FA3EE77-322A-4FC2-81E5-F1E1BA93623C}" destId="{7BB391A7-AACB-4D36-8851-407A846F3A2C}" srcOrd="0" destOrd="0" presId="urn:microsoft.com/office/officeart/2018/5/layout/IconLeafLabelList"/>
    <dgm:cxn modelId="{BEFFBD51-C752-4903-AF29-75CA2AD52180}" type="presParOf" srcId="{2FA3EE77-322A-4FC2-81E5-F1E1BA93623C}" destId="{DBE6615B-E6C4-4C1F-B390-C81246B72453}" srcOrd="1" destOrd="0" presId="urn:microsoft.com/office/officeart/2018/5/layout/IconLeafLabelList"/>
    <dgm:cxn modelId="{8588EE44-86A5-4CD6-927B-B87CB78C3137}" type="presParOf" srcId="{2FA3EE77-322A-4FC2-81E5-F1E1BA93623C}" destId="{9A557F94-3F0B-4B63-BFA5-EB9C97BC00BE}" srcOrd="2" destOrd="0" presId="urn:microsoft.com/office/officeart/2018/5/layout/IconLeafLabelList"/>
    <dgm:cxn modelId="{A031C6DF-A689-4AA8-B770-F0B79C5D4DF2}" type="presParOf" srcId="{2FA3EE77-322A-4FC2-81E5-F1E1BA93623C}" destId="{B0146B92-2582-41C8-84B5-0C89EC718CB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D6CDB-AF7E-4C4D-BF45-D98073E0364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E2F261FD-6894-404F-9F7E-8CF32EA136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50% of respondents indicated they have used Crestwood Community Center.</a:t>
          </a:r>
        </a:p>
      </dgm:t>
    </dgm:pt>
    <dgm:pt modelId="{E11023AB-1950-47A4-B9B5-1B60B4EE3669}" type="parTrans" cxnId="{FB6AE0E7-5394-4BB5-87F5-FA8425BF0646}">
      <dgm:prSet/>
      <dgm:spPr/>
      <dgm:t>
        <a:bodyPr/>
        <a:lstStyle/>
        <a:p>
          <a:endParaRPr lang="en-US"/>
        </a:p>
      </dgm:t>
    </dgm:pt>
    <dgm:pt modelId="{91BCFA99-9F8C-4D9A-AA0A-02049B6DC7A7}" type="sibTrans" cxnId="{FB6AE0E7-5394-4BB5-87F5-FA8425BF0646}">
      <dgm:prSet/>
      <dgm:spPr/>
      <dgm:t>
        <a:bodyPr/>
        <a:lstStyle/>
        <a:p>
          <a:endParaRPr lang="en-US"/>
        </a:p>
      </dgm:t>
    </dgm:pt>
    <dgm:pt modelId="{140C3321-AD4C-4AD8-B9EE-03778EE73B2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Top facility priorities:</a:t>
          </a:r>
        </a:p>
        <a:p>
          <a:pPr>
            <a:lnSpc>
              <a:spcPct val="100000"/>
            </a:lnSpc>
            <a:defRPr b="1"/>
          </a:pPr>
          <a:r>
            <a:rPr lang="en-US" dirty="0"/>
            <a:t>1) </a:t>
          </a:r>
          <a:r>
            <a:rPr lang="en-US" dirty="0" err="1"/>
            <a:t>Whitecliff</a:t>
          </a:r>
          <a:r>
            <a:rPr lang="en-US" dirty="0"/>
            <a:t> Park</a:t>
          </a:r>
        </a:p>
        <a:p>
          <a:pPr>
            <a:lnSpc>
              <a:spcPct val="100000"/>
            </a:lnSpc>
            <a:defRPr b="1"/>
          </a:pPr>
          <a:r>
            <a:rPr lang="en-US" dirty="0"/>
            <a:t>2) Crestwood Park</a:t>
          </a:r>
        </a:p>
        <a:p>
          <a:pPr>
            <a:lnSpc>
              <a:spcPct val="100000"/>
            </a:lnSpc>
            <a:defRPr b="1"/>
          </a:pPr>
          <a:r>
            <a:rPr lang="en-US" dirty="0"/>
            <a:t>3) Community Center </a:t>
          </a:r>
        </a:p>
      </dgm:t>
    </dgm:pt>
    <dgm:pt modelId="{4D24D3EA-0742-4BC5-83DC-123CC127803F}" type="parTrans" cxnId="{099E08A2-7F26-4F61-84EF-9D86012E1269}">
      <dgm:prSet/>
      <dgm:spPr/>
      <dgm:t>
        <a:bodyPr/>
        <a:lstStyle/>
        <a:p>
          <a:endParaRPr lang="en-US"/>
        </a:p>
      </dgm:t>
    </dgm:pt>
    <dgm:pt modelId="{A5215C0C-3314-432F-AA33-02677EE164DA}" type="sibTrans" cxnId="{099E08A2-7F26-4F61-84EF-9D86012E1269}">
      <dgm:prSet/>
      <dgm:spPr/>
      <dgm:t>
        <a:bodyPr/>
        <a:lstStyle/>
        <a:p>
          <a:endParaRPr lang="en-US"/>
        </a:p>
      </dgm:t>
    </dgm:pt>
    <dgm:pt modelId="{EC3E7D5B-6F91-40DC-9787-648090D82AF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95% of respondents “strongly agreed” or “agreed” that updating existing park amenities should be a priority. </a:t>
          </a:r>
        </a:p>
      </dgm:t>
    </dgm:pt>
    <dgm:pt modelId="{A44375C9-C36A-4CD0-B3EC-61E87411EB01}" type="parTrans" cxnId="{0A32DF64-3DD0-4D82-A048-A72B12633635}">
      <dgm:prSet/>
      <dgm:spPr/>
      <dgm:t>
        <a:bodyPr/>
        <a:lstStyle/>
        <a:p>
          <a:endParaRPr lang="en-US"/>
        </a:p>
      </dgm:t>
    </dgm:pt>
    <dgm:pt modelId="{D1B16C01-1594-4537-BC67-0DC9BCDC0A4C}" type="sibTrans" cxnId="{0A32DF64-3DD0-4D82-A048-A72B12633635}">
      <dgm:prSet/>
      <dgm:spPr/>
      <dgm:t>
        <a:bodyPr/>
        <a:lstStyle/>
        <a:p>
          <a:endParaRPr lang="en-US"/>
        </a:p>
      </dgm:t>
    </dgm:pt>
    <dgm:pt modelId="{D0FD676C-76AF-442A-B9D9-5B2228F7C46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85% of respondents “strongly agreed” or “agreed” that rehabilitating the current Community Center should be a priority.</a:t>
          </a:r>
        </a:p>
      </dgm:t>
    </dgm:pt>
    <dgm:pt modelId="{E37C3DE8-C94B-4E9F-ADA7-2039D6A9554F}" type="parTrans" cxnId="{ED6A0683-C4C3-4140-ADA9-C01D89C36D6D}">
      <dgm:prSet/>
      <dgm:spPr/>
      <dgm:t>
        <a:bodyPr/>
        <a:lstStyle/>
        <a:p>
          <a:endParaRPr lang="en-US"/>
        </a:p>
      </dgm:t>
    </dgm:pt>
    <dgm:pt modelId="{73F080FD-D52E-451E-8FFD-1A562A44F322}" type="sibTrans" cxnId="{ED6A0683-C4C3-4140-ADA9-C01D89C36D6D}">
      <dgm:prSet/>
      <dgm:spPr/>
      <dgm:t>
        <a:bodyPr/>
        <a:lstStyle/>
        <a:p>
          <a:endParaRPr lang="en-US"/>
        </a:p>
      </dgm:t>
    </dgm:pt>
    <dgm:pt modelId="{36C43279-7E9C-464D-9BA0-F6F20865130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Of those respondents who use the Community Center, 90% are “Very Satisfied” or “Satisfied”</a:t>
          </a:r>
        </a:p>
      </dgm:t>
    </dgm:pt>
    <dgm:pt modelId="{A947F7E6-81FF-455C-BF18-BA47C911AC08}" type="parTrans" cxnId="{D67EA04A-9162-4671-BEA5-79A3CD938CD8}">
      <dgm:prSet/>
      <dgm:spPr/>
      <dgm:t>
        <a:bodyPr/>
        <a:lstStyle/>
        <a:p>
          <a:endParaRPr lang="en-US"/>
        </a:p>
      </dgm:t>
    </dgm:pt>
    <dgm:pt modelId="{A6EB16FB-26AD-4E5F-A1AE-408DB541B38D}" type="sibTrans" cxnId="{D67EA04A-9162-4671-BEA5-79A3CD938CD8}">
      <dgm:prSet/>
      <dgm:spPr/>
      <dgm:t>
        <a:bodyPr/>
        <a:lstStyle/>
        <a:p>
          <a:endParaRPr lang="en-US"/>
        </a:p>
      </dgm:t>
    </dgm:pt>
    <dgm:pt modelId="{C82C2AB4-FA49-4C87-ACBB-AC20832B1333}" type="pres">
      <dgm:prSet presAssocID="{15BD6CDB-AF7E-4C4D-BF45-D98073E03644}" presName="root" presStyleCnt="0">
        <dgm:presLayoutVars>
          <dgm:dir/>
          <dgm:resizeHandles val="exact"/>
        </dgm:presLayoutVars>
      </dgm:prSet>
      <dgm:spPr/>
    </dgm:pt>
    <dgm:pt modelId="{527A130D-E900-438D-88C7-DB5D2D75C23E}" type="pres">
      <dgm:prSet presAssocID="{E2F261FD-6894-404F-9F7E-8CF32EA136ED}" presName="compNode" presStyleCnt="0"/>
      <dgm:spPr/>
    </dgm:pt>
    <dgm:pt modelId="{6BD16A9C-9A64-4997-96C8-46FAE91C0807}" type="pres">
      <dgm:prSet presAssocID="{E2F261FD-6894-404F-9F7E-8CF32EA136E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94B4072-93FF-49A2-A351-C4BF2DBA7749}" type="pres">
      <dgm:prSet presAssocID="{E2F261FD-6894-404F-9F7E-8CF32EA136ED}" presName="iconSpace" presStyleCnt="0"/>
      <dgm:spPr/>
    </dgm:pt>
    <dgm:pt modelId="{A8414A20-54EE-4D27-9612-16225BFE0D68}" type="pres">
      <dgm:prSet presAssocID="{E2F261FD-6894-404F-9F7E-8CF32EA136ED}" presName="parTx" presStyleLbl="revTx" presStyleIdx="0" presStyleCnt="10">
        <dgm:presLayoutVars>
          <dgm:chMax val="0"/>
          <dgm:chPref val="0"/>
        </dgm:presLayoutVars>
      </dgm:prSet>
      <dgm:spPr/>
    </dgm:pt>
    <dgm:pt modelId="{24DCBE4F-8E9F-4B43-B49E-10D2EBA4DC38}" type="pres">
      <dgm:prSet presAssocID="{E2F261FD-6894-404F-9F7E-8CF32EA136ED}" presName="txSpace" presStyleCnt="0"/>
      <dgm:spPr/>
    </dgm:pt>
    <dgm:pt modelId="{6784F911-2DA9-4267-901E-51B869439E2E}" type="pres">
      <dgm:prSet presAssocID="{E2F261FD-6894-404F-9F7E-8CF32EA136ED}" presName="desTx" presStyleLbl="revTx" presStyleIdx="1" presStyleCnt="10">
        <dgm:presLayoutVars/>
      </dgm:prSet>
      <dgm:spPr/>
    </dgm:pt>
    <dgm:pt modelId="{481E561E-76C0-4EA3-A068-9DB84D4E4CD5}" type="pres">
      <dgm:prSet presAssocID="{91BCFA99-9F8C-4D9A-AA0A-02049B6DC7A7}" presName="sibTrans" presStyleCnt="0"/>
      <dgm:spPr/>
    </dgm:pt>
    <dgm:pt modelId="{84328C93-0C65-44D5-A470-84C232E55E4B}" type="pres">
      <dgm:prSet presAssocID="{140C3321-AD4C-4AD8-B9EE-03778EE73B2A}" presName="compNode" presStyleCnt="0"/>
      <dgm:spPr/>
    </dgm:pt>
    <dgm:pt modelId="{417FD3F0-799A-450E-AAE2-974FC7828E10}" type="pres">
      <dgm:prSet presAssocID="{140C3321-AD4C-4AD8-B9EE-03778EE73B2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CEAE0914-8126-435C-956B-0CDB445637D5}" type="pres">
      <dgm:prSet presAssocID="{140C3321-AD4C-4AD8-B9EE-03778EE73B2A}" presName="iconSpace" presStyleCnt="0"/>
      <dgm:spPr/>
    </dgm:pt>
    <dgm:pt modelId="{10F381AE-84CC-4CF7-AD49-29B0DAC27ED0}" type="pres">
      <dgm:prSet presAssocID="{140C3321-AD4C-4AD8-B9EE-03778EE73B2A}" presName="parTx" presStyleLbl="revTx" presStyleIdx="2" presStyleCnt="10">
        <dgm:presLayoutVars>
          <dgm:chMax val="0"/>
          <dgm:chPref val="0"/>
        </dgm:presLayoutVars>
      </dgm:prSet>
      <dgm:spPr/>
    </dgm:pt>
    <dgm:pt modelId="{BD4CE8A6-38C4-4954-9809-C40DF98F2A13}" type="pres">
      <dgm:prSet presAssocID="{140C3321-AD4C-4AD8-B9EE-03778EE73B2A}" presName="txSpace" presStyleCnt="0"/>
      <dgm:spPr/>
    </dgm:pt>
    <dgm:pt modelId="{6761A775-B0FF-48BF-BBF7-69D08F7AC95B}" type="pres">
      <dgm:prSet presAssocID="{140C3321-AD4C-4AD8-B9EE-03778EE73B2A}" presName="desTx" presStyleLbl="revTx" presStyleIdx="3" presStyleCnt="10">
        <dgm:presLayoutVars/>
      </dgm:prSet>
      <dgm:spPr/>
    </dgm:pt>
    <dgm:pt modelId="{64E064EB-9906-4CBB-8381-ECD878FDABB1}" type="pres">
      <dgm:prSet presAssocID="{A5215C0C-3314-432F-AA33-02677EE164DA}" presName="sibTrans" presStyleCnt="0"/>
      <dgm:spPr/>
    </dgm:pt>
    <dgm:pt modelId="{571234E9-120F-4CEF-9B84-03E86F7647CA}" type="pres">
      <dgm:prSet presAssocID="{EC3E7D5B-6F91-40DC-9787-648090D82AF1}" presName="compNode" presStyleCnt="0"/>
      <dgm:spPr/>
    </dgm:pt>
    <dgm:pt modelId="{44C4B836-268F-4B96-A227-35263D94FCEA}" type="pres">
      <dgm:prSet presAssocID="{EC3E7D5B-6F91-40DC-9787-648090D82AF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970853BA-DBEF-475F-9AE1-E583D41752E6}" type="pres">
      <dgm:prSet presAssocID="{EC3E7D5B-6F91-40DC-9787-648090D82AF1}" presName="iconSpace" presStyleCnt="0"/>
      <dgm:spPr/>
    </dgm:pt>
    <dgm:pt modelId="{124DCB53-EBFD-4E5F-AFB0-1A15C5E718C5}" type="pres">
      <dgm:prSet presAssocID="{EC3E7D5B-6F91-40DC-9787-648090D82AF1}" presName="parTx" presStyleLbl="revTx" presStyleIdx="4" presStyleCnt="10">
        <dgm:presLayoutVars>
          <dgm:chMax val="0"/>
          <dgm:chPref val="0"/>
        </dgm:presLayoutVars>
      </dgm:prSet>
      <dgm:spPr/>
    </dgm:pt>
    <dgm:pt modelId="{E408A714-8097-4C0B-BAC1-AFD6B8C5A177}" type="pres">
      <dgm:prSet presAssocID="{EC3E7D5B-6F91-40DC-9787-648090D82AF1}" presName="txSpace" presStyleCnt="0"/>
      <dgm:spPr/>
    </dgm:pt>
    <dgm:pt modelId="{B161FCCD-3199-4681-9C2B-2C93187370C8}" type="pres">
      <dgm:prSet presAssocID="{EC3E7D5B-6F91-40DC-9787-648090D82AF1}" presName="desTx" presStyleLbl="revTx" presStyleIdx="5" presStyleCnt="10">
        <dgm:presLayoutVars/>
      </dgm:prSet>
      <dgm:spPr/>
    </dgm:pt>
    <dgm:pt modelId="{CA5D9729-E0D7-4B50-B34C-5B25F6D3127B}" type="pres">
      <dgm:prSet presAssocID="{D1B16C01-1594-4537-BC67-0DC9BCDC0A4C}" presName="sibTrans" presStyleCnt="0"/>
      <dgm:spPr/>
    </dgm:pt>
    <dgm:pt modelId="{629C12EA-79EE-4E86-836C-EA82EA6E6D38}" type="pres">
      <dgm:prSet presAssocID="{D0FD676C-76AF-442A-B9D9-5B2228F7C468}" presName="compNode" presStyleCnt="0"/>
      <dgm:spPr/>
    </dgm:pt>
    <dgm:pt modelId="{BEED612E-241E-4E13-BE57-45CD281F2C9D}" type="pres">
      <dgm:prSet presAssocID="{D0FD676C-76AF-442A-B9D9-5B2228F7C46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al"/>
        </a:ext>
      </dgm:extLst>
    </dgm:pt>
    <dgm:pt modelId="{DCD9058F-B6F5-4C88-85F5-7DFD40B58E31}" type="pres">
      <dgm:prSet presAssocID="{D0FD676C-76AF-442A-B9D9-5B2228F7C468}" presName="iconSpace" presStyleCnt="0"/>
      <dgm:spPr/>
    </dgm:pt>
    <dgm:pt modelId="{C43F53FF-1DE7-4E1B-9512-BFE93A742DD8}" type="pres">
      <dgm:prSet presAssocID="{D0FD676C-76AF-442A-B9D9-5B2228F7C468}" presName="parTx" presStyleLbl="revTx" presStyleIdx="6" presStyleCnt="10">
        <dgm:presLayoutVars>
          <dgm:chMax val="0"/>
          <dgm:chPref val="0"/>
        </dgm:presLayoutVars>
      </dgm:prSet>
      <dgm:spPr/>
    </dgm:pt>
    <dgm:pt modelId="{C492393B-0024-4206-8E7B-C91BAD9F7850}" type="pres">
      <dgm:prSet presAssocID="{D0FD676C-76AF-442A-B9D9-5B2228F7C468}" presName="txSpace" presStyleCnt="0"/>
      <dgm:spPr/>
    </dgm:pt>
    <dgm:pt modelId="{8967468D-25B2-4D26-BA3A-265F0F5907B8}" type="pres">
      <dgm:prSet presAssocID="{D0FD676C-76AF-442A-B9D9-5B2228F7C468}" presName="desTx" presStyleLbl="revTx" presStyleIdx="7" presStyleCnt="10">
        <dgm:presLayoutVars/>
      </dgm:prSet>
      <dgm:spPr/>
    </dgm:pt>
    <dgm:pt modelId="{76847B81-EF81-412C-B264-5844D2852E14}" type="pres">
      <dgm:prSet presAssocID="{73F080FD-D52E-451E-8FFD-1A562A44F322}" presName="sibTrans" presStyleCnt="0"/>
      <dgm:spPr/>
    </dgm:pt>
    <dgm:pt modelId="{7C69A848-B1F0-4E65-985B-C4B589E18944}" type="pres">
      <dgm:prSet presAssocID="{36C43279-7E9C-464D-9BA0-F6F20865130E}" presName="compNode" presStyleCnt="0"/>
      <dgm:spPr/>
    </dgm:pt>
    <dgm:pt modelId="{EAD00637-F501-410F-9CED-FB6B0CF4CA54}" type="pres">
      <dgm:prSet presAssocID="{36C43279-7E9C-464D-9BA0-F6F20865130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2AE93A04-496E-490C-8B42-AFF3BD0E91B9}" type="pres">
      <dgm:prSet presAssocID="{36C43279-7E9C-464D-9BA0-F6F20865130E}" presName="iconSpace" presStyleCnt="0"/>
      <dgm:spPr/>
    </dgm:pt>
    <dgm:pt modelId="{A697F68D-1D76-409B-9B4B-33B4E70E56C6}" type="pres">
      <dgm:prSet presAssocID="{36C43279-7E9C-464D-9BA0-F6F20865130E}" presName="parTx" presStyleLbl="revTx" presStyleIdx="8" presStyleCnt="10">
        <dgm:presLayoutVars>
          <dgm:chMax val="0"/>
          <dgm:chPref val="0"/>
        </dgm:presLayoutVars>
      </dgm:prSet>
      <dgm:spPr/>
    </dgm:pt>
    <dgm:pt modelId="{AB1E624A-F6A5-4B8A-8E69-59908A8CEE65}" type="pres">
      <dgm:prSet presAssocID="{36C43279-7E9C-464D-9BA0-F6F20865130E}" presName="txSpace" presStyleCnt="0"/>
      <dgm:spPr/>
    </dgm:pt>
    <dgm:pt modelId="{63E5C37C-98BC-4DB7-9832-239D826600AB}" type="pres">
      <dgm:prSet presAssocID="{36C43279-7E9C-464D-9BA0-F6F20865130E}" presName="desTx" presStyleLbl="revTx" presStyleIdx="9" presStyleCnt="10">
        <dgm:presLayoutVars/>
      </dgm:prSet>
      <dgm:spPr/>
    </dgm:pt>
  </dgm:ptLst>
  <dgm:cxnLst>
    <dgm:cxn modelId="{EAF9C708-1122-47A8-965D-B7E57F151858}" type="presOf" srcId="{E2F261FD-6894-404F-9F7E-8CF32EA136ED}" destId="{A8414A20-54EE-4D27-9612-16225BFE0D68}" srcOrd="0" destOrd="0" presId="urn:microsoft.com/office/officeart/2018/2/layout/IconLabelDescriptionList"/>
    <dgm:cxn modelId="{0A32DF64-3DD0-4D82-A048-A72B12633635}" srcId="{15BD6CDB-AF7E-4C4D-BF45-D98073E03644}" destId="{EC3E7D5B-6F91-40DC-9787-648090D82AF1}" srcOrd="2" destOrd="0" parTransId="{A44375C9-C36A-4CD0-B3EC-61E87411EB01}" sibTransId="{D1B16C01-1594-4537-BC67-0DC9BCDC0A4C}"/>
    <dgm:cxn modelId="{D67EA04A-9162-4671-BEA5-79A3CD938CD8}" srcId="{15BD6CDB-AF7E-4C4D-BF45-D98073E03644}" destId="{36C43279-7E9C-464D-9BA0-F6F20865130E}" srcOrd="4" destOrd="0" parTransId="{A947F7E6-81FF-455C-BF18-BA47C911AC08}" sibTransId="{A6EB16FB-26AD-4E5F-A1AE-408DB541B38D}"/>
    <dgm:cxn modelId="{7C30DD53-ECB2-49AA-9C37-4F838EF37F51}" type="presOf" srcId="{EC3E7D5B-6F91-40DC-9787-648090D82AF1}" destId="{124DCB53-EBFD-4E5F-AFB0-1A15C5E718C5}" srcOrd="0" destOrd="0" presId="urn:microsoft.com/office/officeart/2018/2/layout/IconLabelDescriptionList"/>
    <dgm:cxn modelId="{ED6A0683-C4C3-4140-ADA9-C01D89C36D6D}" srcId="{15BD6CDB-AF7E-4C4D-BF45-D98073E03644}" destId="{D0FD676C-76AF-442A-B9D9-5B2228F7C468}" srcOrd="3" destOrd="0" parTransId="{E37C3DE8-C94B-4E9F-ADA7-2039D6A9554F}" sibTransId="{73F080FD-D52E-451E-8FFD-1A562A44F322}"/>
    <dgm:cxn modelId="{61141987-CB50-4183-8778-ABAE29F1C2FE}" type="presOf" srcId="{140C3321-AD4C-4AD8-B9EE-03778EE73B2A}" destId="{10F381AE-84CC-4CF7-AD49-29B0DAC27ED0}" srcOrd="0" destOrd="0" presId="urn:microsoft.com/office/officeart/2018/2/layout/IconLabelDescriptionList"/>
    <dgm:cxn modelId="{099E08A2-7F26-4F61-84EF-9D86012E1269}" srcId="{15BD6CDB-AF7E-4C4D-BF45-D98073E03644}" destId="{140C3321-AD4C-4AD8-B9EE-03778EE73B2A}" srcOrd="1" destOrd="0" parTransId="{4D24D3EA-0742-4BC5-83DC-123CC127803F}" sibTransId="{A5215C0C-3314-432F-AA33-02677EE164DA}"/>
    <dgm:cxn modelId="{998EE4A3-C290-4248-852D-22301A67508F}" type="presOf" srcId="{15BD6CDB-AF7E-4C4D-BF45-D98073E03644}" destId="{C82C2AB4-FA49-4C87-ACBB-AC20832B1333}" srcOrd="0" destOrd="0" presId="urn:microsoft.com/office/officeart/2018/2/layout/IconLabelDescriptionList"/>
    <dgm:cxn modelId="{D373FAC3-26F7-4F58-8DBB-D225E11B3FE6}" type="presOf" srcId="{36C43279-7E9C-464D-9BA0-F6F20865130E}" destId="{A697F68D-1D76-409B-9B4B-33B4E70E56C6}" srcOrd="0" destOrd="0" presId="urn:microsoft.com/office/officeart/2018/2/layout/IconLabelDescriptionList"/>
    <dgm:cxn modelId="{FB6AE0E7-5394-4BB5-87F5-FA8425BF0646}" srcId="{15BD6CDB-AF7E-4C4D-BF45-D98073E03644}" destId="{E2F261FD-6894-404F-9F7E-8CF32EA136ED}" srcOrd="0" destOrd="0" parTransId="{E11023AB-1950-47A4-B9B5-1B60B4EE3669}" sibTransId="{91BCFA99-9F8C-4D9A-AA0A-02049B6DC7A7}"/>
    <dgm:cxn modelId="{28FBA0FF-E699-4855-965B-465B12EB3A8C}" type="presOf" srcId="{D0FD676C-76AF-442A-B9D9-5B2228F7C468}" destId="{C43F53FF-1DE7-4E1B-9512-BFE93A742DD8}" srcOrd="0" destOrd="0" presId="urn:microsoft.com/office/officeart/2018/2/layout/IconLabelDescriptionList"/>
    <dgm:cxn modelId="{62D7A285-C592-4A07-996A-0F6E17B1238C}" type="presParOf" srcId="{C82C2AB4-FA49-4C87-ACBB-AC20832B1333}" destId="{527A130D-E900-438D-88C7-DB5D2D75C23E}" srcOrd="0" destOrd="0" presId="urn:microsoft.com/office/officeart/2018/2/layout/IconLabelDescriptionList"/>
    <dgm:cxn modelId="{3B6B3E59-6FA3-4310-87FB-83884F9B32B8}" type="presParOf" srcId="{527A130D-E900-438D-88C7-DB5D2D75C23E}" destId="{6BD16A9C-9A64-4997-96C8-46FAE91C0807}" srcOrd="0" destOrd="0" presId="urn:microsoft.com/office/officeart/2018/2/layout/IconLabelDescriptionList"/>
    <dgm:cxn modelId="{6D0CC093-CF02-4419-BE24-17E557C9D558}" type="presParOf" srcId="{527A130D-E900-438D-88C7-DB5D2D75C23E}" destId="{394B4072-93FF-49A2-A351-C4BF2DBA7749}" srcOrd="1" destOrd="0" presId="urn:microsoft.com/office/officeart/2018/2/layout/IconLabelDescriptionList"/>
    <dgm:cxn modelId="{72476F63-0304-4A66-A34E-A1FE50155053}" type="presParOf" srcId="{527A130D-E900-438D-88C7-DB5D2D75C23E}" destId="{A8414A20-54EE-4D27-9612-16225BFE0D68}" srcOrd="2" destOrd="0" presId="urn:microsoft.com/office/officeart/2018/2/layout/IconLabelDescriptionList"/>
    <dgm:cxn modelId="{F8FD07FE-3E4B-4EE9-AB56-D54C3B1A4E1F}" type="presParOf" srcId="{527A130D-E900-438D-88C7-DB5D2D75C23E}" destId="{24DCBE4F-8E9F-4B43-B49E-10D2EBA4DC38}" srcOrd="3" destOrd="0" presId="urn:microsoft.com/office/officeart/2018/2/layout/IconLabelDescriptionList"/>
    <dgm:cxn modelId="{C559EC4C-FECA-4BF0-A9E4-6CFC2F1CE3BB}" type="presParOf" srcId="{527A130D-E900-438D-88C7-DB5D2D75C23E}" destId="{6784F911-2DA9-4267-901E-51B869439E2E}" srcOrd="4" destOrd="0" presId="urn:microsoft.com/office/officeart/2018/2/layout/IconLabelDescriptionList"/>
    <dgm:cxn modelId="{06BA6728-FA34-4177-8AB0-49027070F045}" type="presParOf" srcId="{C82C2AB4-FA49-4C87-ACBB-AC20832B1333}" destId="{481E561E-76C0-4EA3-A068-9DB84D4E4CD5}" srcOrd="1" destOrd="0" presId="urn:microsoft.com/office/officeart/2018/2/layout/IconLabelDescriptionList"/>
    <dgm:cxn modelId="{95AB7EFB-129A-4D34-B5E3-FF0385CBF44A}" type="presParOf" srcId="{C82C2AB4-FA49-4C87-ACBB-AC20832B1333}" destId="{84328C93-0C65-44D5-A470-84C232E55E4B}" srcOrd="2" destOrd="0" presId="urn:microsoft.com/office/officeart/2018/2/layout/IconLabelDescriptionList"/>
    <dgm:cxn modelId="{99D36FB5-A23F-42ED-8C71-A73055D3F17F}" type="presParOf" srcId="{84328C93-0C65-44D5-A470-84C232E55E4B}" destId="{417FD3F0-799A-450E-AAE2-974FC7828E10}" srcOrd="0" destOrd="0" presId="urn:microsoft.com/office/officeart/2018/2/layout/IconLabelDescriptionList"/>
    <dgm:cxn modelId="{606FB831-8118-43C2-B208-AA1DFABE2B44}" type="presParOf" srcId="{84328C93-0C65-44D5-A470-84C232E55E4B}" destId="{CEAE0914-8126-435C-956B-0CDB445637D5}" srcOrd="1" destOrd="0" presId="urn:microsoft.com/office/officeart/2018/2/layout/IconLabelDescriptionList"/>
    <dgm:cxn modelId="{ABB9327F-0C75-4550-AA64-E26E4066AAC0}" type="presParOf" srcId="{84328C93-0C65-44D5-A470-84C232E55E4B}" destId="{10F381AE-84CC-4CF7-AD49-29B0DAC27ED0}" srcOrd="2" destOrd="0" presId="urn:microsoft.com/office/officeart/2018/2/layout/IconLabelDescriptionList"/>
    <dgm:cxn modelId="{E710D267-7F99-41F4-81B0-9D03A66D6340}" type="presParOf" srcId="{84328C93-0C65-44D5-A470-84C232E55E4B}" destId="{BD4CE8A6-38C4-4954-9809-C40DF98F2A13}" srcOrd="3" destOrd="0" presId="urn:microsoft.com/office/officeart/2018/2/layout/IconLabelDescriptionList"/>
    <dgm:cxn modelId="{D3419C4C-20C3-427C-8EA0-32C3D09E01BE}" type="presParOf" srcId="{84328C93-0C65-44D5-A470-84C232E55E4B}" destId="{6761A775-B0FF-48BF-BBF7-69D08F7AC95B}" srcOrd="4" destOrd="0" presId="urn:microsoft.com/office/officeart/2018/2/layout/IconLabelDescriptionList"/>
    <dgm:cxn modelId="{9667F33D-F328-40A7-A3EA-E231DE9180A7}" type="presParOf" srcId="{C82C2AB4-FA49-4C87-ACBB-AC20832B1333}" destId="{64E064EB-9906-4CBB-8381-ECD878FDABB1}" srcOrd="3" destOrd="0" presId="urn:microsoft.com/office/officeart/2018/2/layout/IconLabelDescriptionList"/>
    <dgm:cxn modelId="{A7725C9C-B1C4-431F-ACC2-2C2EA071D750}" type="presParOf" srcId="{C82C2AB4-FA49-4C87-ACBB-AC20832B1333}" destId="{571234E9-120F-4CEF-9B84-03E86F7647CA}" srcOrd="4" destOrd="0" presId="urn:microsoft.com/office/officeart/2018/2/layout/IconLabelDescriptionList"/>
    <dgm:cxn modelId="{21B5256A-AA11-4ECF-A9DC-31EF350D82DD}" type="presParOf" srcId="{571234E9-120F-4CEF-9B84-03E86F7647CA}" destId="{44C4B836-268F-4B96-A227-35263D94FCEA}" srcOrd="0" destOrd="0" presId="urn:microsoft.com/office/officeart/2018/2/layout/IconLabelDescriptionList"/>
    <dgm:cxn modelId="{9E51452D-7EEB-463D-9D71-25B32C05F783}" type="presParOf" srcId="{571234E9-120F-4CEF-9B84-03E86F7647CA}" destId="{970853BA-DBEF-475F-9AE1-E583D41752E6}" srcOrd="1" destOrd="0" presId="urn:microsoft.com/office/officeart/2018/2/layout/IconLabelDescriptionList"/>
    <dgm:cxn modelId="{ABF4C2FD-3EC8-4C05-B9D0-C07238549AC4}" type="presParOf" srcId="{571234E9-120F-4CEF-9B84-03E86F7647CA}" destId="{124DCB53-EBFD-4E5F-AFB0-1A15C5E718C5}" srcOrd="2" destOrd="0" presId="urn:microsoft.com/office/officeart/2018/2/layout/IconLabelDescriptionList"/>
    <dgm:cxn modelId="{3346625C-AC38-490C-9420-6F939FB66E33}" type="presParOf" srcId="{571234E9-120F-4CEF-9B84-03E86F7647CA}" destId="{E408A714-8097-4C0B-BAC1-AFD6B8C5A177}" srcOrd="3" destOrd="0" presId="urn:microsoft.com/office/officeart/2018/2/layout/IconLabelDescriptionList"/>
    <dgm:cxn modelId="{BDE9895F-9BA6-449D-B576-57237B8693DB}" type="presParOf" srcId="{571234E9-120F-4CEF-9B84-03E86F7647CA}" destId="{B161FCCD-3199-4681-9C2B-2C93187370C8}" srcOrd="4" destOrd="0" presId="urn:microsoft.com/office/officeart/2018/2/layout/IconLabelDescriptionList"/>
    <dgm:cxn modelId="{9C1BC803-39FA-40C3-B348-6B9AE38C12D4}" type="presParOf" srcId="{C82C2AB4-FA49-4C87-ACBB-AC20832B1333}" destId="{CA5D9729-E0D7-4B50-B34C-5B25F6D3127B}" srcOrd="5" destOrd="0" presId="urn:microsoft.com/office/officeart/2018/2/layout/IconLabelDescriptionList"/>
    <dgm:cxn modelId="{6277DAA7-0C42-4315-8925-6C6C1663AFF4}" type="presParOf" srcId="{C82C2AB4-FA49-4C87-ACBB-AC20832B1333}" destId="{629C12EA-79EE-4E86-836C-EA82EA6E6D38}" srcOrd="6" destOrd="0" presId="urn:microsoft.com/office/officeart/2018/2/layout/IconLabelDescriptionList"/>
    <dgm:cxn modelId="{9F9EEC97-72A7-42C3-AF3C-E226A0E054C8}" type="presParOf" srcId="{629C12EA-79EE-4E86-836C-EA82EA6E6D38}" destId="{BEED612E-241E-4E13-BE57-45CD281F2C9D}" srcOrd="0" destOrd="0" presId="urn:microsoft.com/office/officeart/2018/2/layout/IconLabelDescriptionList"/>
    <dgm:cxn modelId="{5C59527C-DA28-4033-ABA1-1CEF929F252D}" type="presParOf" srcId="{629C12EA-79EE-4E86-836C-EA82EA6E6D38}" destId="{DCD9058F-B6F5-4C88-85F5-7DFD40B58E31}" srcOrd="1" destOrd="0" presId="urn:microsoft.com/office/officeart/2018/2/layout/IconLabelDescriptionList"/>
    <dgm:cxn modelId="{E462BCDA-5618-4EF2-9E9A-05D403DBB2EE}" type="presParOf" srcId="{629C12EA-79EE-4E86-836C-EA82EA6E6D38}" destId="{C43F53FF-1DE7-4E1B-9512-BFE93A742DD8}" srcOrd="2" destOrd="0" presId="urn:microsoft.com/office/officeart/2018/2/layout/IconLabelDescriptionList"/>
    <dgm:cxn modelId="{6CF12D95-BCC8-486F-BDB4-2AA8999FCD3E}" type="presParOf" srcId="{629C12EA-79EE-4E86-836C-EA82EA6E6D38}" destId="{C492393B-0024-4206-8E7B-C91BAD9F7850}" srcOrd="3" destOrd="0" presId="urn:microsoft.com/office/officeart/2018/2/layout/IconLabelDescriptionList"/>
    <dgm:cxn modelId="{B2BBF7CB-1632-45D8-A8E5-AE72616CD02B}" type="presParOf" srcId="{629C12EA-79EE-4E86-836C-EA82EA6E6D38}" destId="{8967468D-25B2-4D26-BA3A-265F0F5907B8}" srcOrd="4" destOrd="0" presId="urn:microsoft.com/office/officeart/2018/2/layout/IconLabelDescriptionList"/>
    <dgm:cxn modelId="{097305AA-B767-46DE-9E1F-B0B8DC283139}" type="presParOf" srcId="{C82C2AB4-FA49-4C87-ACBB-AC20832B1333}" destId="{76847B81-EF81-412C-B264-5844D2852E14}" srcOrd="7" destOrd="0" presId="urn:microsoft.com/office/officeart/2018/2/layout/IconLabelDescriptionList"/>
    <dgm:cxn modelId="{AD37916B-44B2-4846-8978-A073B99F1BCD}" type="presParOf" srcId="{C82C2AB4-FA49-4C87-ACBB-AC20832B1333}" destId="{7C69A848-B1F0-4E65-985B-C4B589E18944}" srcOrd="8" destOrd="0" presId="urn:microsoft.com/office/officeart/2018/2/layout/IconLabelDescriptionList"/>
    <dgm:cxn modelId="{B21B64F8-7DD3-4238-B1EB-339CC4CDBE82}" type="presParOf" srcId="{7C69A848-B1F0-4E65-985B-C4B589E18944}" destId="{EAD00637-F501-410F-9CED-FB6B0CF4CA54}" srcOrd="0" destOrd="0" presId="urn:microsoft.com/office/officeart/2018/2/layout/IconLabelDescriptionList"/>
    <dgm:cxn modelId="{B3B45046-80E0-419A-9039-D896F55D6530}" type="presParOf" srcId="{7C69A848-B1F0-4E65-985B-C4B589E18944}" destId="{2AE93A04-496E-490C-8B42-AFF3BD0E91B9}" srcOrd="1" destOrd="0" presId="urn:microsoft.com/office/officeart/2018/2/layout/IconLabelDescriptionList"/>
    <dgm:cxn modelId="{676FD1FC-EB5F-4E8C-B391-07738315C301}" type="presParOf" srcId="{7C69A848-B1F0-4E65-985B-C4B589E18944}" destId="{A697F68D-1D76-409B-9B4B-33B4E70E56C6}" srcOrd="2" destOrd="0" presId="urn:microsoft.com/office/officeart/2018/2/layout/IconLabelDescriptionList"/>
    <dgm:cxn modelId="{C381ED77-ED17-4F6E-8C4E-691605BF2242}" type="presParOf" srcId="{7C69A848-B1F0-4E65-985B-C4B589E18944}" destId="{AB1E624A-F6A5-4B8A-8E69-59908A8CEE65}" srcOrd="3" destOrd="0" presId="urn:microsoft.com/office/officeart/2018/2/layout/IconLabelDescriptionList"/>
    <dgm:cxn modelId="{F3817103-EE21-44F3-85E0-A3C98754F470}" type="presParOf" srcId="{7C69A848-B1F0-4E65-985B-C4B589E18944}" destId="{63E5C37C-98BC-4DB7-9832-239D826600A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B5A0C4-DD52-4993-ACA5-8AB9BBEC56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1055E8F-1222-4D78-850F-65740E27DCD1}">
      <dgm:prSet/>
      <dgm:spPr/>
      <dgm:t>
        <a:bodyPr/>
        <a:lstStyle/>
        <a:p>
          <a:r>
            <a:rPr lang="en-US" dirty="0"/>
            <a:t>Priority Investment Rating (PIR) equally weights 1) the community’s importance of particular park-related features and 2) how many households have unmet needs for that feature.</a:t>
          </a:r>
        </a:p>
      </dgm:t>
    </dgm:pt>
    <dgm:pt modelId="{A8B395F7-66A1-4B6E-8895-CF042687DF62}" type="parTrans" cxnId="{D2170FB5-8ECA-4139-B695-77498451EE6D}">
      <dgm:prSet/>
      <dgm:spPr/>
      <dgm:t>
        <a:bodyPr/>
        <a:lstStyle/>
        <a:p>
          <a:endParaRPr lang="en-US"/>
        </a:p>
      </dgm:t>
    </dgm:pt>
    <dgm:pt modelId="{45017A77-7C1E-4306-AFEA-77BC3DF7A8E2}" type="sibTrans" cxnId="{D2170FB5-8ECA-4139-B695-77498451EE6D}">
      <dgm:prSet/>
      <dgm:spPr/>
      <dgm:t>
        <a:bodyPr/>
        <a:lstStyle/>
        <a:p>
          <a:endParaRPr lang="en-US"/>
        </a:p>
      </dgm:t>
    </dgm:pt>
    <dgm:pt modelId="{ACB0932D-BC6F-4FB5-A1DB-914DFDC70F50}">
      <dgm:prSet/>
      <dgm:spPr/>
      <dgm:t>
        <a:bodyPr/>
        <a:lstStyle/>
        <a:p>
          <a:r>
            <a:rPr lang="en-US"/>
            <a:t>A PIR over 100 or higher is considered “High Priority”</a:t>
          </a:r>
        </a:p>
      </dgm:t>
    </dgm:pt>
    <dgm:pt modelId="{628820ED-65DC-499E-A92C-B322099BB6FE}" type="parTrans" cxnId="{D6B5EC01-43DF-404A-92D8-98A0783F43D1}">
      <dgm:prSet/>
      <dgm:spPr/>
      <dgm:t>
        <a:bodyPr/>
        <a:lstStyle/>
        <a:p>
          <a:endParaRPr lang="en-US"/>
        </a:p>
      </dgm:t>
    </dgm:pt>
    <dgm:pt modelId="{1EB602B3-CFA0-4A47-BC62-62C434135748}" type="sibTrans" cxnId="{D6B5EC01-43DF-404A-92D8-98A0783F43D1}">
      <dgm:prSet/>
      <dgm:spPr/>
      <dgm:t>
        <a:bodyPr/>
        <a:lstStyle/>
        <a:p>
          <a:endParaRPr lang="en-US"/>
        </a:p>
      </dgm:t>
    </dgm:pt>
    <dgm:pt modelId="{D52D91F5-D73B-416B-AB75-0D43E3D848CE}">
      <dgm:prSet/>
      <dgm:spPr/>
      <dgm:t>
        <a:bodyPr/>
        <a:lstStyle/>
        <a:p>
          <a:r>
            <a:rPr lang="en-US"/>
            <a:t>A PIR from 50-99 is considered “Medium Priority”</a:t>
          </a:r>
        </a:p>
      </dgm:t>
    </dgm:pt>
    <dgm:pt modelId="{089B5E05-05C6-4D1C-8884-90CA3308DF16}" type="parTrans" cxnId="{D1297407-E951-4DDC-AF03-91A2C7A950E0}">
      <dgm:prSet/>
      <dgm:spPr/>
      <dgm:t>
        <a:bodyPr/>
        <a:lstStyle/>
        <a:p>
          <a:endParaRPr lang="en-US"/>
        </a:p>
      </dgm:t>
    </dgm:pt>
    <dgm:pt modelId="{D57F80C7-B550-4881-9AA1-FC1BA8BA7293}" type="sibTrans" cxnId="{D1297407-E951-4DDC-AF03-91A2C7A950E0}">
      <dgm:prSet/>
      <dgm:spPr/>
      <dgm:t>
        <a:bodyPr/>
        <a:lstStyle/>
        <a:p>
          <a:endParaRPr lang="en-US"/>
        </a:p>
      </dgm:t>
    </dgm:pt>
    <dgm:pt modelId="{C2BC0B72-38F4-45DD-8757-279D04E93A36}">
      <dgm:prSet/>
      <dgm:spPr/>
      <dgm:t>
        <a:bodyPr/>
        <a:lstStyle/>
        <a:p>
          <a:r>
            <a:rPr lang="en-US"/>
            <a:t>The following slides will only review the High and Medium PIR items related to the community center.</a:t>
          </a:r>
        </a:p>
      </dgm:t>
    </dgm:pt>
    <dgm:pt modelId="{FA28E8CA-235B-4DD3-BCFC-06E25A25C0C2}" type="parTrans" cxnId="{E02C7DED-5D4C-42F9-8842-61A022B7BA00}">
      <dgm:prSet/>
      <dgm:spPr/>
      <dgm:t>
        <a:bodyPr/>
        <a:lstStyle/>
        <a:p>
          <a:endParaRPr lang="en-US"/>
        </a:p>
      </dgm:t>
    </dgm:pt>
    <dgm:pt modelId="{E7E94DDC-C039-47A1-9690-4904856C13C3}" type="sibTrans" cxnId="{E02C7DED-5D4C-42F9-8842-61A022B7BA00}">
      <dgm:prSet/>
      <dgm:spPr/>
      <dgm:t>
        <a:bodyPr/>
        <a:lstStyle/>
        <a:p>
          <a:endParaRPr lang="en-US"/>
        </a:p>
      </dgm:t>
    </dgm:pt>
    <dgm:pt modelId="{3C8BA2E2-0398-40C3-BBF8-68F09F6E0628}" type="pres">
      <dgm:prSet presAssocID="{38B5A0C4-DD52-4993-ACA5-8AB9BBEC5671}" presName="root" presStyleCnt="0">
        <dgm:presLayoutVars>
          <dgm:dir/>
          <dgm:resizeHandles val="exact"/>
        </dgm:presLayoutVars>
      </dgm:prSet>
      <dgm:spPr/>
    </dgm:pt>
    <dgm:pt modelId="{2DD7FBD3-FB19-4022-879C-C59E5D8713FC}" type="pres">
      <dgm:prSet presAssocID="{F1055E8F-1222-4D78-850F-65740E27DCD1}" presName="compNode" presStyleCnt="0"/>
      <dgm:spPr/>
    </dgm:pt>
    <dgm:pt modelId="{AA43EC5A-8185-4489-8534-973933BC61D4}" type="pres">
      <dgm:prSet presAssocID="{F1055E8F-1222-4D78-850F-65740E27DCD1}" presName="bgRect" presStyleLbl="bgShp" presStyleIdx="0" presStyleCnt="4"/>
      <dgm:spPr/>
    </dgm:pt>
    <dgm:pt modelId="{B5ED876B-3423-4489-8A72-F50CEFFE20D8}" type="pres">
      <dgm:prSet presAssocID="{F1055E8F-1222-4D78-850F-65740E27DCD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A57D8EB-059E-42F2-9CCC-8446480D07DA}" type="pres">
      <dgm:prSet presAssocID="{F1055E8F-1222-4D78-850F-65740E27DCD1}" presName="spaceRect" presStyleCnt="0"/>
      <dgm:spPr/>
    </dgm:pt>
    <dgm:pt modelId="{755E9D21-A3FC-4842-84C1-1F4CB37961C0}" type="pres">
      <dgm:prSet presAssocID="{F1055E8F-1222-4D78-850F-65740E27DCD1}" presName="parTx" presStyleLbl="revTx" presStyleIdx="0" presStyleCnt="4">
        <dgm:presLayoutVars>
          <dgm:chMax val="0"/>
          <dgm:chPref val="0"/>
        </dgm:presLayoutVars>
      </dgm:prSet>
      <dgm:spPr/>
    </dgm:pt>
    <dgm:pt modelId="{7F5F8934-ABC2-4D8D-8340-E5854F84F2FB}" type="pres">
      <dgm:prSet presAssocID="{45017A77-7C1E-4306-AFEA-77BC3DF7A8E2}" presName="sibTrans" presStyleCnt="0"/>
      <dgm:spPr/>
    </dgm:pt>
    <dgm:pt modelId="{1F387EAF-08DD-46AB-8DB1-77BACF7892F7}" type="pres">
      <dgm:prSet presAssocID="{ACB0932D-BC6F-4FB5-A1DB-914DFDC70F50}" presName="compNode" presStyleCnt="0"/>
      <dgm:spPr/>
    </dgm:pt>
    <dgm:pt modelId="{0BF384EB-CBEF-418F-92C7-61523661EDEA}" type="pres">
      <dgm:prSet presAssocID="{ACB0932D-BC6F-4FB5-A1DB-914DFDC70F50}" presName="bgRect" presStyleLbl="bgShp" presStyleIdx="1" presStyleCnt="4"/>
      <dgm:spPr/>
    </dgm:pt>
    <dgm:pt modelId="{AD4FEF3B-6FAE-4A37-AE99-D50AAA1586AE}" type="pres">
      <dgm:prSet presAssocID="{ACB0932D-BC6F-4FB5-A1DB-914DFDC70F5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65E21B0F-58DA-411D-8ABE-6442096051B4}" type="pres">
      <dgm:prSet presAssocID="{ACB0932D-BC6F-4FB5-A1DB-914DFDC70F50}" presName="spaceRect" presStyleCnt="0"/>
      <dgm:spPr/>
    </dgm:pt>
    <dgm:pt modelId="{556B3C89-FE1A-4DB6-AD0F-0DDAAFE39EA6}" type="pres">
      <dgm:prSet presAssocID="{ACB0932D-BC6F-4FB5-A1DB-914DFDC70F50}" presName="parTx" presStyleLbl="revTx" presStyleIdx="1" presStyleCnt="4">
        <dgm:presLayoutVars>
          <dgm:chMax val="0"/>
          <dgm:chPref val="0"/>
        </dgm:presLayoutVars>
      </dgm:prSet>
      <dgm:spPr/>
    </dgm:pt>
    <dgm:pt modelId="{E07A0CD5-C8A0-440B-9280-34A9B428139A}" type="pres">
      <dgm:prSet presAssocID="{1EB602B3-CFA0-4A47-BC62-62C434135748}" presName="sibTrans" presStyleCnt="0"/>
      <dgm:spPr/>
    </dgm:pt>
    <dgm:pt modelId="{E8EA922C-F990-4F45-BCB9-1177FF01A1E2}" type="pres">
      <dgm:prSet presAssocID="{D52D91F5-D73B-416B-AB75-0D43E3D848CE}" presName="compNode" presStyleCnt="0"/>
      <dgm:spPr/>
    </dgm:pt>
    <dgm:pt modelId="{37686889-7188-494E-8FDF-388C3D98311F}" type="pres">
      <dgm:prSet presAssocID="{D52D91F5-D73B-416B-AB75-0D43E3D848CE}" presName="bgRect" presStyleLbl="bgShp" presStyleIdx="2" presStyleCnt="4"/>
      <dgm:spPr/>
    </dgm:pt>
    <dgm:pt modelId="{02864648-E7EE-46E3-8F61-A6AFAC1F9DDB}" type="pres">
      <dgm:prSet presAssocID="{D52D91F5-D73B-416B-AB75-0D43E3D848C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1E38524A-E6C1-4D69-A609-4ABE4D41503B}" type="pres">
      <dgm:prSet presAssocID="{D52D91F5-D73B-416B-AB75-0D43E3D848CE}" presName="spaceRect" presStyleCnt="0"/>
      <dgm:spPr/>
    </dgm:pt>
    <dgm:pt modelId="{AA73DCC5-9123-4138-97C8-AB9ACF7485DA}" type="pres">
      <dgm:prSet presAssocID="{D52D91F5-D73B-416B-AB75-0D43E3D848CE}" presName="parTx" presStyleLbl="revTx" presStyleIdx="2" presStyleCnt="4">
        <dgm:presLayoutVars>
          <dgm:chMax val="0"/>
          <dgm:chPref val="0"/>
        </dgm:presLayoutVars>
      </dgm:prSet>
      <dgm:spPr/>
    </dgm:pt>
    <dgm:pt modelId="{836BF72B-E66A-4F97-B379-C358337B9BFB}" type="pres">
      <dgm:prSet presAssocID="{D57F80C7-B550-4881-9AA1-FC1BA8BA7293}" presName="sibTrans" presStyleCnt="0"/>
      <dgm:spPr/>
    </dgm:pt>
    <dgm:pt modelId="{534FDC01-15E4-4640-B206-3C0E81C9C40B}" type="pres">
      <dgm:prSet presAssocID="{C2BC0B72-38F4-45DD-8757-279D04E93A36}" presName="compNode" presStyleCnt="0"/>
      <dgm:spPr/>
    </dgm:pt>
    <dgm:pt modelId="{74978CD5-BD18-443C-8819-CAC266F2A680}" type="pres">
      <dgm:prSet presAssocID="{C2BC0B72-38F4-45DD-8757-279D04E93A36}" presName="bgRect" presStyleLbl="bgShp" presStyleIdx="3" presStyleCnt="4"/>
      <dgm:spPr/>
    </dgm:pt>
    <dgm:pt modelId="{33FFE85F-E8CF-42C5-965D-F0DD45EA0DD5}" type="pres">
      <dgm:prSet presAssocID="{C2BC0B72-38F4-45DD-8757-279D04E93A3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5EC1C8F5-344B-4A51-9ED8-1973B76E23E2}" type="pres">
      <dgm:prSet presAssocID="{C2BC0B72-38F4-45DD-8757-279D04E93A36}" presName="spaceRect" presStyleCnt="0"/>
      <dgm:spPr/>
    </dgm:pt>
    <dgm:pt modelId="{E42D8AD3-B2B8-474D-83DA-8FFD26423C1A}" type="pres">
      <dgm:prSet presAssocID="{C2BC0B72-38F4-45DD-8757-279D04E93A3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6B5EC01-43DF-404A-92D8-98A0783F43D1}" srcId="{38B5A0C4-DD52-4993-ACA5-8AB9BBEC5671}" destId="{ACB0932D-BC6F-4FB5-A1DB-914DFDC70F50}" srcOrd="1" destOrd="0" parTransId="{628820ED-65DC-499E-A92C-B322099BB6FE}" sibTransId="{1EB602B3-CFA0-4A47-BC62-62C434135748}"/>
    <dgm:cxn modelId="{D1297407-E951-4DDC-AF03-91A2C7A950E0}" srcId="{38B5A0C4-DD52-4993-ACA5-8AB9BBEC5671}" destId="{D52D91F5-D73B-416B-AB75-0D43E3D848CE}" srcOrd="2" destOrd="0" parTransId="{089B5E05-05C6-4D1C-8884-90CA3308DF16}" sibTransId="{D57F80C7-B550-4881-9AA1-FC1BA8BA7293}"/>
    <dgm:cxn modelId="{747EC219-689F-4BBF-B635-1DE8BACE700B}" type="presOf" srcId="{D52D91F5-D73B-416B-AB75-0D43E3D848CE}" destId="{AA73DCC5-9123-4138-97C8-AB9ACF7485DA}" srcOrd="0" destOrd="0" presId="urn:microsoft.com/office/officeart/2018/2/layout/IconVerticalSolidList"/>
    <dgm:cxn modelId="{6A48A52F-FD9A-4771-9F15-D05285399C30}" type="presOf" srcId="{C2BC0B72-38F4-45DD-8757-279D04E93A36}" destId="{E42D8AD3-B2B8-474D-83DA-8FFD26423C1A}" srcOrd="0" destOrd="0" presId="urn:microsoft.com/office/officeart/2018/2/layout/IconVerticalSolidList"/>
    <dgm:cxn modelId="{83560442-C805-4C43-A68D-79885EBB1078}" type="presOf" srcId="{F1055E8F-1222-4D78-850F-65740E27DCD1}" destId="{755E9D21-A3FC-4842-84C1-1F4CB37961C0}" srcOrd="0" destOrd="0" presId="urn:microsoft.com/office/officeart/2018/2/layout/IconVerticalSolidList"/>
    <dgm:cxn modelId="{B5568B7B-76AB-442A-AB7C-97529232841F}" type="presOf" srcId="{38B5A0C4-DD52-4993-ACA5-8AB9BBEC5671}" destId="{3C8BA2E2-0398-40C3-BBF8-68F09F6E0628}" srcOrd="0" destOrd="0" presId="urn:microsoft.com/office/officeart/2018/2/layout/IconVerticalSolidList"/>
    <dgm:cxn modelId="{D2170FB5-8ECA-4139-B695-77498451EE6D}" srcId="{38B5A0C4-DD52-4993-ACA5-8AB9BBEC5671}" destId="{F1055E8F-1222-4D78-850F-65740E27DCD1}" srcOrd="0" destOrd="0" parTransId="{A8B395F7-66A1-4B6E-8895-CF042687DF62}" sibTransId="{45017A77-7C1E-4306-AFEA-77BC3DF7A8E2}"/>
    <dgm:cxn modelId="{6B04AFB5-9360-4058-8E6A-B03828C55ADF}" type="presOf" srcId="{ACB0932D-BC6F-4FB5-A1DB-914DFDC70F50}" destId="{556B3C89-FE1A-4DB6-AD0F-0DDAAFE39EA6}" srcOrd="0" destOrd="0" presId="urn:microsoft.com/office/officeart/2018/2/layout/IconVerticalSolidList"/>
    <dgm:cxn modelId="{E02C7DED-5D4C-42F9-8842-61A022B7BA00}" srcId="{38B5A0C4-DD52-4993-ACA5-8AB9BBEC5671}" destId="{C2BC0B72-38F4-45DD-8757-279D04E93A36}" srcOrd="3" destOrd="0" parTransId="{FA28E8CA-235B-4DD3-BCFC-06E25A25C0C2}" sibTransId="{E7E94DDC-C039-47A1-9690-4904856C13C3}"/>
    <dgm:cxn modelId="{290F363B-21F7-4D76-B105-04149F962595}" type="presParOf" srcId="{3C8BA2E2-0398-40C3-BBF8-68F09F6E0628}" destId="{2DD7FBD3-FB19-4022-879C-C59E5D8713FC}" srcOrd="0" destOrd="0" presId="urn:microsoft.com/office/officeart/2018/2/layout/IconVerticalSolidList"/>
    <dgm:cxn modelId="{F3978E95-7BAA-40E2-8DE8-080A4E186F07}" type="presParOf" srcId="{2DD7FBD3-FB19-4022-879C-C59E5D8713FC}" destId="{AA43EC5A-8185-4489-8534-973933BC61D4}" srcOrd="0" destOrd="0" presId="urn:microsoft.com/office/officeart/2018/2/layout/IconVerticalSolidList"/>
    <dgm:cxn modelId="{1D6A4FA9-BEE8-4CE8-B25E-928A917B1883}" type="presParOf" srcId="{2DD7FBD3-FB19-4022-879C-C59E5D8713FC}" destId="{B5ED876B-3423-4489-8A72-F50CEFFE20D8}" srcOrd="1" destOrd="0" presId="urn:microsoft.com/office/officeart/2018/2/layout/IconVerticalSolidList"/>
    <dgm:cxn modelId="{7D0E0D80-E435-4DAE-97BF-A18490C1440A}" type="presParOf" srcId="{2DD7FBD3-FB19-4022-879C-C59E5D8713FC}" destId="{5A57D8EB-059E-42F2-9CCC-8446480D07DA}" srcOrd="2" destOrd="0" presId="urn:microsoft.com/office/officeart/2018/2/layout/IconVerticalSolidList"/>
    <dgm:cxn modelId="{5E6A8A41-0F34-410F-818D-85779115D7E7}" type="presParOf" srcId="{2DD7FBD3-FB19-4022-879C-C59E5D8713FC}" destId="{755E9D21-A3FC-4842-84C1-1F4CB37961C0}" srcOrd="3" destOrd="0" presId="urn:microsoft.com/office/officeart/2018/2/layout/IconVerticalSolidList"/>
    <dgm:cxn modelId="{FC674120-A7CE-485F-A3B1-EB2031BE9C28}" type="presParOf" srcId="{3C8BA2E2-0398-40C3-BBF8-68F09F6E0628}" destId="{7F5F8934-ABC2-4D8D-8340-E5854F84F2FB}" srcOrd="1" destOrd="0" presId="urn:microsoft.com/office/officeart/2018/2/layout/IconVerticalSolidList"/>
    <dgm:cxn modelId="{F200EC21-D66B-47C4-8803-09D904BDFE95}" type="presParOf" srcId="{3C8BA2E2-0398-40C3-BBF8-68F09F6E0628}" destId="{1F387EAF-08DD-46AB-8DB1-77BACF7892F7}" srcOrd="2" destOrd="0" presId="urn:microsoft.com/office/officeart/2018/2/layout/IconVerticalSolidList"/>
    <dgm:cxn modelId="{C10E2095-36F5-4E61-854A-C723DE91B285}" type="presParOf" srcId="{1F387EAF-08DD-46AB-8DB1-77BACF7892F7}" destId="{0BF384EB-CBEF-418F-92C7-61523661EDEA}" srcOrd="0" destOrd="0" presId="urn:microsoft.com/office/officeart/2018/2/layout/IconVerticalSolidList"/>
    <dgm:cxn modelId="{8375A23E-32CC-4189-9145-5EB5D0ED679B}" type="presParOf" srcId="{1F387EAF-08DD-46AB-8DB1-77BACF7892F7}" destId="{AD4FEF3B-6FAE-4A37-AE99-D50AAA1586AE}" srcOrd="1" destOrd="0" presId="urn:microsoft.com/office/officeart/2018/2/layout/IconVerticalSolidList"/>
    <dgm:cxn modelId="{79D81D97-7151-41F4-A1D2-CF60B319868F}" type="presParOf" srcId="{1F387EAF-08DD-46AB-8DB1-77BACF7892F7}" destId="{65E21B0F-58DA-411D-8ABE-6442096051B4}" srcOrd="2" destOrd="0" presId="urn:microsoft.com/office/officeart/2018/2/layout/IconVerticalSolidList"/>
    <dgm:cxn modelId="{00E5CBD0-2A4D-4A72-903B-E962DE6DE585}" type="presParOf" srcId="{1F387EAF-08DD-46AB-8DB1-77BACF7892F7}" destId="{556B3C89-FE1A-4DB6-AD0F-0DDAAFE39EA6}" srcOrd="3" destOrd="0" presId="urn:microsoft.com/office/officeart/2018/2/layout/IconVerticalSolidList"/>
    <dgm:cxn modelId="{EB6F670F-1565-4415-8A50-FFC2EEA387DA}" type="presParOf" srcId="{3C8BA2E2-0398-40C3-BBF8-68F09F6E0628}" destId="{E07A0CD5-C8A0-440B-9280-34A9B428139A}" srcOrd="3" destOrd="0" presId="urn:microsoft.com/office/officeart/2018/2/layout/IconVerticalSolidList"/>
    <dgm:cxn modelId="{C4C0A669-38BD-4F89-8FA5-AA338D848B0D}" type="presParOf" srcId="{3C8BA2E2-0398-40C3-BBF8-68F09F6E0628}" destId="{E8EA922C-F990-4F45-BCB9-1177FF01A1E2}" srcOrd="4" destOrd="0" presId="urn:microsoft.com/office/officeart/2018/2/layout/IconVerticalSolidList"/>
    <dgm:cxn modelId="{8089E2A3-A95F-4D4B-8DEA-6C28CAABC772}" type="presParOf" srcId="{E8EA922C-F990-4F45-BCB9-1177FF01A1E2}" destId="{37686889-7188-494E-8FDF-388C3D98311F}" srcOrd="0" destOrd="0" presId="urn:microsoft.com/office/officeart/2018/2/layout/IconVerticalSolidList"/>
    <dgm:cxn modelId="{57C79F99-AF02-4D7B-86FA-B4CF593E4F8C}" type="presParOf" srcId="{E8EA922C-F990-4F45-BCB9-1177FF01A1E2}" destId="{02864648-E7EE-46E3-8F61-A6AFAC1F9DDB}" srcOrd="1" destOrd="0" presId="urn:microsoft.com/office/officeart/2018/2/layout/IconVerticalSolidList"/>
    <dgm:cxn modelId="{6581211B-884C-4FB3-8D62-78E31E46EABC}" type="presParOf" srcId="{E8EA922C-F990-4F45-BCB9-1177FF01A1E2}" destId="{1E38524A-E6C1-4D69-A609-4ABE4D41503B}" srcOrd="2" destOrd="0" presId="urn:microsoft.com/office/officeart/2018/2/layout/IconVerticalSolidList"/>
    <dgm:cxn modelId="{18924C4D-C912-4C99-A024-11AB9ED3C481}" type="presParOf" srcId="{E8EA922C-F990-4F45-BCB9-1177FF01A1E2}" destId="{AA73DCC5-9123-4138-97C8-AB9ACF7485DA}" srcOrd="3" destOrd="0" presId="urn:microsoft.com/office/officeart/2018/2/layout/IconVerticalSolidList"/>
    <dgm:cxn modelId="{08D4FBEC-791B-4120-B890-23BAA0438820}" type="presParOf" srcId="{3C8BA2E2-0398-40C3-BBF8-68F09F6E0628}" destId="{836BF72B-E66A-4F97-B379-C358337B9BFB}" srcOrd="5" destOrd="0" presId="urn:microsoft.com/office/officeart/2018/2/layout/IconVerticalSolidList"/>
    <dgm:cxn modelId="{C3E541EB-664A-43A8-ADB9-48908CC0E21E}" type="presParOf" srcId="{3C8BA2E2-0398-40C3-BBF8-68F09F6E0628}" destId="{534FDC01-15E4-4640-B206-3C0E81C9C40B}" srcOrd="6" destOrd="0" presId="urn:microsoft.com/office/officeart/2018/2/layout/IconVerticalSolidList"/>
    <dgm:cxn modelId="{71ADCB80-7D70-45A5-9232-F6682BDE4251}" type="presParOf" srcId="{534FDC01-15E4-4640-B206-3C0E81C9C40B}" destId="{74978CD5-BD18-443C-8819-CAC266F2A680}" srcOrd="0" destOrd="0" presId="urn:microsoft.com/office/officeart/2018/2/layout/IconVerticalSolidList"/>
    <dgm:cxn modelId="{CFAFE480-5BA8-4B47-9630-A069B0F72880}" type="presParOf" srcId="{534FDC01-15E4-4640-B206-3C0E81C9C40B}" destId="{33FFE85F-E8CF-42C5-965D-F0DD45EA0DD5}" srcOrd="1" destOrd="0" presId="urn:microsoft.com/office/officeart/2018/2/layout/IconVerticalSolidList"/>
    <dgm:cxn modelId="{38C424CC-1369-45D2-BF6E-15CB0A12C146}" type="presParOf" srcId="{534FDC01-15E4-4640-B206-3C0E81C9C40B}" destId="{5EC1C8F5-344B-4A51-9ED8-1973B76E23E2}" srcOrd="2" destOrd="0" presId="urn:microsoft.com/office/officeart/2018/2/layout/IconVerticalSolidList"/>
    <dgm:cxn modelId="{C09F30A4-FD73-4E1A-972C-E9BEBE709433}" type="presParOf" srcId="{534FDC01-15E4-4640-B206-3C0E81C9C40B}" destId="{E42D8AD3-B2B8-474D-83DA-8FFD26423C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9FFF90-AF0F-4F75-BDCD-71BF3E8DA27D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B15156F-4EC3-4696-977D-8E5D79250ACD}">
      <dgm:prSet/>
      <dgm:spPr/>
      <dgm:t>
        <a:bodyPr/>
        <a:lstStyle/>
        <a:p>
          <a:r>
            <a:rPr lang="en-US" dirty="0"/>
            <a:t>To address the outdated facility, and meet the needs of the community, the Community Center needs to be addressed</a:t>
          </a:r>
        </a:p>
      </dgm:t>
    </dgm:pt>
    <dgm:pt modelId="{8E2A9EC0-8A2F-4C3E-9AEA-27E08E40C61B}" type="parTrans" cxnId="{68A4CA59-5C61-4C37-A382-AEAEB27C1760}">
      <dgm:prSet/>
      <dgm:spPr/>
      <dgm:t>
        <a:bodyPr/>
        <a:lstStyle/>
        <a:p>
          <a:endParaRPr lang="en-US"/>
        </a:p>
      </dgm:t>
    </dgm:pt>
    <dgm:pt modelId="{8A4867F4-F74B-40E8-90D8-5547B95ADBBB}" type="sibTrans" cxnId="{68A4CA59-5C61-4C37-A382-AEAEB27C1760}">
      <dgm:prSet/>
      <dgm:spPr/>
      <dgm:t>
        <a:bodyPr/>
        <a:lstStyle/>
        <a:p>
          <a:endParaRPr lang="en-US"/>
        </a:p>
      </dgm:t>
    </dgm:pt>
    <dgm:pt modelId="{31A335CB-C8AF-4C54-BC25-3E9BC423C2B6}">
      <dgm:prSet/>
      <dgm:spPr/>
      <dgm:t>
        <a:bodyPr/>
        <a:lstStyle/>
        <a:p>
          <a:r>
            <a:rPr lang="en-US" dirty="0"/>
            <a:t>Staff began evaluating options: Renovate and Expand the existing Community Center, or pursue New Construction</a:t>
          </a:r>
        </a:p>
      </dgm:t>
    </dgm:pt>
    <dgm:pt modelId="{388C9E33-F425-459F-853A-DBD034CEB55E}" type="parTrans" cxnId="{7A2F4DED-AB8F-45BE-BAEC-AFF1468BC2D7}">
      <dgm:prSet/>
      <dgm:spPr/>
      <dgm:t>
        <a:bodyPr/>
        <a:lstStyle/>
        <a:p>
          <a:endParaRPr lang="en-US"/>
        </a:p>
      </dgm:t>
    </dgm:pt>
    <dgm:pt modelId="{EA0B1054-2B61-4FC5-A6A2-C2297DE70694}" type="sibTrans" cxnId="{7A2F4DED-AB8F-45BE-BAEC-AFF1468BC2D7}">
      <dgm:prSet/>
      <dgm:spPr/>
      <dgm:t>
        <a:bodyPr/>
        <a:lstStyle/>
        <a:p>
          <a:endParaRPr lang="en-US"/>
        </a:p>
      </dgm:t>
    </dgm:pt>
    <dgm:pt modelId="{3CC538AE-D605-4C59-9D18-3F6F75B78F42}" type="pres">
      <dgm:prSet presAssocID="{2E9FFF90-AF0F-4F75-BDCD-71BF3E8DA27D}" presName="outerComposite" presStyleCnt="0">
        <dgm:presLayoutVars>
          <dgm:chMax val="5"/>
          <dgm:dir/>
          <dgm:resizeHandles val="exact"/>
        </dgm:presLayoutVars>
      </dgm:prSet>
      <dgm:spPr/>
    </dgm:pt>
    <dgm:pt modelId="{3822BCE4-0ED4-4BAC-B717-8DCA5D8734AB}" type="pres">
      <dgm:prSet presAssocID="{2E9FFF90-AF0F-4F75-BDCD-71BF3E8DA27D}" presName="dummyMaxCanvas" presStyleCnt="0">
        <dgm:presLayoutVars/>
      </dgm:prSet>
      <dgm:spPr/>
    </dgm:pt>
    <dgm:pt modelId="{A68A3C4F-FAD5-4DAF-8D7F-FBB69AB42AAF}" type="pres">
      <dgm:prSet presAssocID="{2E9FFF90-AF0F-4F75-BDCD-71BF3E8DA27D}" presName="TwoNodes_1" presStyleLbl="node1" presStyleIdx="0" presStyleCnt="2">
        <dgm:presLayoutVars>
          <dgm:bulletEnabled val="1"/>
        </dgm:presLayoutVars>
      </dgm:prSet>
      <dgm:spPr/>
    </dgm:pt>
    <dgm:pt modelId="{763A2DEC-1190-4F1A-AEA1-5C42170D94AB}" type="pres">
      <dgm:prSet presAssocID="{2E9FFF90-AF0F-4F75-BDCD-71BF3E8DA27D}" presName="TwoNodes_2" presStyleLbl="node1" presStyleIdx="1" presStyleCnt="2">
        <dgm:presLayoutVars>
          <dgm:bulletEnabled val="1"/>
        </dgm:presLayoutVars>
      </dgm:prSet>
      <dgm:spPr/>
    </dgm:pt>
    <dgm:pt modelId="{467C8AD3-5DA2-4584-8C57-BD2C70ACB2CD}" type="pres">
      <dgm:prSet presAssocID="{2E9FFF90-AF0F-4F75-BDCD-71BF3E8DA27D}" presName="TwoConn_1-2" presStyleLbl="fgAccFollowNode1" presStyleIdx="0" presStyleCnt="1">
        <dgm:presLayoutVars>
          <dgm:bulletEnabled val="1"/>
        </dgm:presLayoutVars>
      </dgm:prSet>
      <dgm:spPr/>
    </dgm:pt>
    <dgm:pt modelId="{6F520DEB-0BBE-42CD-BB9B-D7D9560CBBC3}" type="pres">
      <dgm:prSet presAssocID="{2E9FFF90-AF0F-4F75-BDCD-71BF3E8DA27D}" presName="TwoNodes_1_text" presStyleLbl="node1" presStyleIdx="1" presStyleCnt="2">
        <dgm:presLayoutVars>
          <dgm:bulletEnabled val="1"/>
        </dgm:presLayoutVars>
      </dgm:prSet>
      <dgm:spPr/>
    </dgm:pt>
    <dgm:pt modelId="{0AFADB9A-DF3E-4DCE-A735-E000A76E324A}" type="pres">
      <dgm:prSet presAssocID="{2E9FFF90-AF0F-4F75-BDCD-71BF3E8DA27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5079673-7267-4D58-99B3-9D542CD12544}" type="presOf" srcId="{2E9FFF90-AF0F-4F75-BDCD-71BF3E8DA27D}" destId="{3CC538AE-D605-4C59-9D18-3F6F75B78F42}" srcOrd="0" destOrd="0" presId="urn:microsoft.com/office/officeart/2005/8/layout/vProcess5"/>
    <dgm:cxn modelId="{6A342155-117E-4690-9EC7-4E2C96214013}" type="presOf" srcId="{0B15156F-4EC3-4696-977D-8E5D79250ACD}" destId="{A68A3C4F-FAD5-4DAF-8D7F-FBB69AB42AAF}" srcOrd="0" destOrd="0" presId="urn:microsoft.com/office/officeart/2005/8/layout/vProcess5"/>
    <dgm:cxn modelId="{68A4CA59-5C61-4C37-A382-AEAEB27C1760}" srcId="{2E9FFF90-AF0F-4F75-BDCD-71BF3E8DA27D}" destId="{0B15156F-4EC3-4696-977D-8E5D79250ACD}" srcOrd="0" destOrd="0" parTransId="{8E2A9EC0-8A2F-4C3E-9AEA-27E08E40C61B}" sibTransId="{8A4867F4-F74B-40E8-90D8-5547B95ADBBB}"/>
    <dgm:cxn modelId="{1555A77B-2A42-474C-AC5F-30EFEB02BB80}" type="presOf" srcId="{0B15156F-4EC3-4696-977D-8E5D79250ACD}" destId="{6F520DEB-0BBE-42CD-BB9B-D7D9560CBBC3}" srcOrd="1" destOrd="0" presId="urn:microsoft.com/office/officeart/2005/8/layout/vProcess5"/>
    <dgm:cxn modelId="{E0269888-E5AE-4C09-AA94-CA411060E76D}" type="presOf" srcId="{31A335CB-C8AF-4C54-BC25-3E9BC423C2B6}" destId="{0AFADB9A-DF3E-4DCE-A735-E000A76E324A}" srcOrd="1" destOrd="0" presId="urn:microsoft.com/office/officeart/2005/8/layout/vProcess5"/>
    <dgm:cxn modelId="{23ED74C6-DD1B-4E6A-923B-84ACF5DE0700}" type="presOf" srcId="{8A4867F4-F74B-40E8-90D8-5547B95ADBBB}" destId="{467C8AD3-5DA2-4584-8C57-BD2C70ACB2CD}" srcOrd="0" destOrd="0" presId="urn:microsoft.com/office/officeart/2005/8/layout/vProcess5"/>
    <dgm:cxn modelId="{24B95CD8-62D8-46CD-93DE-F90C187BDBC0}" type="presOf" srcId="{31A335CB-C8AF-4C54-BC25-3E9BC423C2B6}" destId="{763A2DEC-1190-4F1A-AEA1-5C42170D94AB}" srcOrd="0" destOrd="0" presId="urn:microsoft.com/office/officeart/2005/8/layout/vProcess5"/>
    <dgm:cxn modelId="{7A2F4DED-AB8F-45BE-BAEC-AFF1468BC2D7}" srcId="{2E9FFF90-AF0F-4F75-BDCD-71BF3E8DA27D}" destId="{31A335CB-C8AF-4C54-BC25-3E9BC423C2B6}" srcOrd="1" destOrd="0" parTransId="{388C9E33-F425-459F-853A-DBD034CEB55E}" sibTransId="{EA0B1054-2B61-4FC5-A6A2-C2297DE70694}"/>
    <dgm:cxn modelId="{DFBACA32-34E5-4F92-9D3D-050A1FD6DC8D}" type="presParOf" srcId="{3CC538AE-D605-4C59-9D18-3F6F75B78F42}" destId="{3822BCE4-0ED4-4BAC-B717-8DCA5D8734AB}" srcOrd="0" destOrd="0" presId="urn:microsoft.com/office/officeart/2005/8/layout/vProcess5"/>
    <dgm:cxn modelId="{17B17447-72FA-4F98-909A-44557FC72B41}" type="presParOf" srcId="{3CC538AE-D605-4C59-9D18-3F6F75B78F42}" destId="{A68A3C4F-FAD5-4DAF-8D7F-FBB69AB42AAF}" srcOrd="1" destOrd="0" presId="urn:microsoft.com/office/officeart/2005/8/layout/vProcess5"/>
    <dgm:cxn modelId="{CB5F1532-40C9-4D8C-A9E7-57A3530E5B20}" type="presParOf" srcId="{3CC538AE-D605-4C59-9D18-3F6F75B78F42}" destId="{763A2DEC-1190-4F1A-AEA1-5C42170D94AB}" srcOrd="2" destOrd="0" presId="urn:microsoft.com/office/officeart/2005/8/layout/vProcess5"/>
    <dgm:cxn modelId="{C95ED688-E21B-4F4D-BB5A-E85F6AE15B64}" type="presParOf" srcId="{3CC538AE-D605-4C59-9D18-3F6F75B78F42}" destId="{467C8AD3-5DA2-4584-8C57-BD2C70ACB2CD}" srcOrd="3" destOrd="0" presId="urn:microsoft.com/office/officeart/2005/8/layout/vProcess5"/>
    <dgm:cxn modelId="{192BD665-42B0-44D5-9C54-E1A4B420A7D2}" type="presParOf" srcId="{3CC538AE-D605-4C59-9D18-3F6F75B78F42}" destId="{6F520DEB-0BBE-42CD-BB9B-D7D9560CBBC3}" srcOrd="4" destOrd="0" presId="urn:microsoft.com/office/officeart/2005/8/layout/vProcess5"/>
    <dgm:cxn modelId="{ED97B58E-5E70-4E1F-A918-158FE8864244}" type="presParOf" srcId="{3CC538AE-D605-4C59-9D18-3F6F75B78F42}" destId="{0AFADB9A-DF3E-4DCE-A735-E000A76E324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3E5885-B725-4961-A6B3-0DC531CF3E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4048E2-6398-4B74-AC94-BF33786A6FEA}">
      <dgm:prSet/>
      <dgm:spPr/>
      <dgm:t>
        <a:bodyPr/>
        <a:lstStyle/>
        <a:p>
          <a:r>
            <a:rPr lang="en-US"/>
            <a:t>Pursue a new community center?</a:t>
          </a:r>
        </a:p>
      </dgm:t>
    </dgm:pt>
    <dgm:pt modelId="{D00FA440-3898-4A51-A6CB-3D2B041019AF}" type="parTrans" cxnId="{405F0D21-7904-4357-8B22-1300858B17F4}">
      <dgm:prSet/>
      <dgm:spPr/>
      <dgm:t>
        <a:bodyPr/>
        <a:lstStyle/>
        <a:p>
          <a:endParaRPr lang="en-US"/>
        </a:p>
      </dgm:t>
    </dgm:pt>
    <dgm:pt modelId="{BE158E51-A459-445C-B5E5-74D4E6B4CFD7}" type="sibTrans" cxnId="{405F0D21-7904-4357-8B22-1300858B17F4}">
      <dgm:prSet/>
      <dgm:spPr/>
      <dgm:t>
        <a:bodyPr/>
        <a:lstStyle/>
        <a:p>
          <a:endParaRPr lang="en-US"/>
        </a:p>
      </dgm:t>
    </dgm:pt>
    <dgm:pt modelId="{EBAD55E1-DFC6-4F45-8ED3-CA557DACC3C3}">
      <dgm:prSet/>
      <dgm:spPr/>
      <dgm:t>
        <a:bodyPr/>
        <a:lstStyle/>
        <a:p>
          <a:r>
            <a:rPr lang="en-US"/>
            <a:t>If so, renovate/expand or new construction?</a:t>
          </a:r>
        </a:p>
      </dgm:t>
    </dgm:pt>
    <dgm:pt modelId="{EDCA9C78-28B8-4CA7-97BE-3EF130073548}" type="parTrans" cxnId="{C9F7CE69-81CF-4620-A8C1-8B85C9BCC6D5}">
      <dgm:prSet/>
      <dgm:spPr/>
      <dgm:t>
        <a:bodyPr/>
        <a:lstStyle/>
        <a:p>
          <a:endParaRPr lang="en-US"/>
        </a:p>
      </dgm:t>
    </dgm:pt>
    <dgm:pt modelId="{A8031F85-A66B-4DC4-8E11-D88753EA1EEF}" type="sibTrans" cxnId="{C9F7CE69-81CF-4620-A8C1-8B85C9BCC6D5}">
      <dgm:prSet/>
      <dgm:spPr/>
      <dgm:t>
        <a:bodyPr/>
        <a:lstStyle/>
        <a:p>
          <a:endParaRPr lang="en-US"/>
        </a:p>
      </dgm:t>
    </dgm:pt>
    <dgm:pt modelId="{96D080BA-14A7-4045-8204-57B071ECA9A1}">
      <dgm:prSet/>
      <dgm:spPr/>
      <dgm:t>
        <a:bodyPr/>
        <a:lstStyle/>
        <a:p>
          <a:r>
            <a:rPr lang="en-US"/>
            <a:t>If new construction, where should it be located?</a:t>
          </a:r>
        </a:p>
      </dgm:t>
    </dgm:pt>
    <dgm:pt modelId="{C2574908-E85F-4442-915F-DF63F2EDA5A4}" type="parTrans" cxnId="{A46A94F6-45EB-48F4-ACB3-FCDD424086C5}">
      <dgm:prSet/>
      <dgm:spPr/>
      <dgm:t>
        <a:bodyPr/>
        <a:lstStyle/>
        <a:p>
          <a:endParaRPr lang="en-US"/>
        </a:p>
      </dgm:t>
    </dgm:pt>
    <dgm:pt modelId="{5F0AF8D1-0668-4137-A42C-897E817FA7DE}" type="sibTrans" cxnId="{A46A94F6-45EB-48F4-ACB3-FCDD424086C5}">
      <dgm:prSet/>
      <dgm:spPr/>
      <dgm:t>
        <a:bodyPr/>
        <a:lstStyle/>
        <a:p>
          <a:endParaRPr lang="en-US"/>
        </a:p>
      </dgm:t>
    </dgm:pt>
    <dgm:pt modelId="{D6050E3C-2A06-479B-9F0B-CC22BC321520}">
      <dgm:prSet/>
      <dgm:spPr/>
      <dgm:t>
        <a:bodyPr/>
        <a:lstStyle/>
        <a:p>
          <a:r>
            <a:rPr lang="en-US"/>
            <a:t>If new construction, what to do with old community center?</a:t>
          </a:r>
        </a:p>
      </dgm:t>
    </dgm:pt>
    <dgm:pt modelId="{7272DBD3-1B44-4FBE-8955-54F802C294F1}" type="parTrans" cxnId="{5F111C64-E6A0-42A2-A6B2-6309B6C860E2}">
      <dgm:prSet/>
      <dgm:spPr/>
      <dgm:t>
        <a:bodyPr/>
        <a:lstStyle/>
        <a:p>
          <a:endParaRPr lang="en-US"/>
        </a:p>
      </dgm:t>
    </dgm:pt>
    <dgm:pt modelId="{83F1DFD2-CE96-4ADA-9409-6DDC6BC654A2}" type="sibTrans" cxnId="{5F111C64-E6A0-42A2-A6B2-6309B6C860E2}">
      <dgm:prSet/>
      <dgm:spPr/>
      <dgm:t>
        <a:bodyPr/>
        <a:lstStyle/>
        <a:p>
          <a:endParaRPr lang="en-US"/>
        </a:p>
      </dgm:t>
    </dgm:pt>
    <dgm:pt modelId="{EDCFFC95-683D-4FCD-835B-AA2132AEDEAF}" type="pres">
      <dgm:prSet presAssocID="{D83E5885-B725-4961-A6B3-0DC531CF3EEF}" presName="vert0" presStyleCnt="0">
        <dgm:presLayoutVars>
          <dgm:dir/>
          <dgm:animOne val="branch"/>
          <dgm:animLvl val="lvl"/>
        </dgm:presLayoutVars>
      </dgm:prSet>
      <dgm:spPr/>
    </dgm:pt>
    <dgm:pt modelId="{69425E79-F2BF-455C-948B-0D9705790E0B}" type="pres">
      <dgm:prSet presAssocID="{F44048E2-6398-4B74-AC94-BF33786A6FEA}" presName="thickLine" presStyleLbl="alignNode1" presStyleIdx="0" presStyleCnt="4"/>
      <dgm:spPr/>
    </dgm:pt>
    <dgm:pt modelId="{A2F96ED8-F4F4-430F-9C78-CCEB2B5F0F95}" type="pres">
      <dgm:prSet presAssocID="{F44048E2-6398-4B74-AC94-BF33786A6FEA}" presName="horz1" presStyleCnt="0"/>
      <dgm:spPr/>
    </dgm:pt>
    <dgm:pt modelId="{2F1FEFFE-A0E2-451F-AC23-F2417A68F3FB}" type="pres">
      <dgm:prSet presAssocID="{F44048E2-6398-4B74-AC94-BF33786A6FEA}" presName="tx1" presStyleLbl="revTx" presStyleIdx="0" presStyleCnt="4"/>
      <dgm:spPr/>
    </dgm:pt>
    <dgm:pt modelId="{855A2E05-117B-41A6-89C2-937CC8E646D9}" type="pres">
      <dgm:prSet presAssocID="{F44048E2-6398-4B74-AC94-BF33786A6FEA}" presName="vert1" presStyleCnt="0"/>
      <dgm:spPr/>
    </dgm:pt>
    <dgm:pt modelId="{016DBFA9-01D9-49F5-8613-7EFDC48D527F}" type="pres">
      <dgm:prSet presAssocID="{EBAD55E1-DFC6-4F45-8ED3-CA557DACC3C3}" presName="thickLine" presStyleLbl="alignNode1" presStyleIdx="1" presStyleCnt="4"/>
      <dgm:spPr/>
    </dgm:pt>
    <dgm:pt modelId="{738DC73C-6881-455A-BC4C-893D577B9235}" type="pres">
      <dgm:prSet presAssocID="{EBAD55E1-DFC6-4F45-8ED3-CA557DACC3C3}" presName="horz1" presStyleCnt="0"/>
      <dgm:spPr/>
    </dgm:pt>
    <dgm:pt modelId="{5C5C35EA-AA9E-4A8B-867D-F6B5ED87601B}" type="pres">
      <dgm:prSet presAssocID="{EBAD55E1-DFC6-4F45-8ED3-CA557DACC3C3}" presName="tx1" presStyleLbl="revTx" presStyleIdx="1" presStyleCnt="4"/>
      <dgm:spPr/>
    </dgm:pt>
    <dgm:pt modelId="{99EB9DAE-668B-4EB0-B71E-BCD3727DA4FC}" type="pres">
      <dgm:prSet presAssocID="{EBAD55E1-DFC6-4F45-8ED3-CA557DACC3C3}" presName="vert1" presStyleCnt="0"/>
      <dgm:spPr/>
    </dgm:pt>
    <dgm:pt modelId="{1F015752-5525-4839-A553-112EAE11CAF8}" type="pres">
      <dgm:prSet presAssocID="{96D080BA-14A7-4045-8204-57B071ECA9A1}" presName="thickLine" presStyleLbl="alignNode1" presStyleIdx="2" presStyleCnt="4"/>
      <dgm:spPr/>
    </dgm:pt>
    <dgm:pt modelId="{2213DF8A-9A58-4091-8A24-07995BFD5440}" type="pres">
      <dgm:prSet presAssocID="{96D080BA-14A7-4045-8204-57B071ECA9A1}" presName="horz1" presStyleCnt="0"/>
      <dgm:spPr/>
    </dgm:pt>
    <dgm:pt modelId="{A365EE4D-77E3-4CD6-99DA-7D92A9524449}" type="pres">
      <dgm:prSet presAssocID="{96D080BA-14A7-4045-8204-57B071ECA9A1}" presName="tx1" presStyleLbl="revTx" presStyleIdx="2" presStyleCnt="4"/>
      <dgm:spPr/>
    </dgm:pt>
    <dgm:pt modelId="{2FAC5726-447F-4B47-8962-C13462DD4FF0}" type="pres">
      <dgm:prSet presAssocID="{96D080BA-14A7-4045-8204-57B071ECA9A1}" presName="vert1" presStyleCnt="0"/>
      <dgm:spPr/>
    </dgm:pt>
    <dgm:pt modelId="{37E2756B-7DFF-4AE6-9113-C800D10D4AD9}" type="pres">
      <dgm:prSet presAssocID="{D6050E3C-2A06-479B-9F0B-CC22BC321520}" presName="thickLine" presStyleLbl="alignNode1" presStyleIdx="3" presStyleCnt="4"/>
      <dgm:spPr/>
    </dgm:pt>
    <dgm:pt modelId="{F92C3185-BF7B-4438-B97C-2E6C3FA85D82}" type="pres">
      <dgm:prSet presAssocID="{D6050E3C-2A06-479B-9F0B-CC22BC321520}" presName="horz1" presStyleCnt="0"/>
      <dgm:spPr/>
    </dgm:pt>
    <dgm:pt modelId="{40360986-83C6-4A41-9FF2-5627F0BE06E0}" type="pres">
      <dgm:prSet presAssocID="{D6050E3C-2A06-479B-9F0B-CC22BC321520}" presName="tx1" presStyleLbl="revTx" presStyleIdx="3" presStyleCnt="4"/>
      <dgm:spPr/>
    </dgm:pt>
    <dgm:pt modelId="{2CE00C35-070E-4424-8CDB-FAA37DF97FDF}" type="pres">
      <dgm:prSet presAssocID="{D6050E3C-2A06-479B-9F0B-CC22BC321520}" presName="vert1" presStyleCnt="0"/>
      <dgm:spPr/>
    </dgm:pt>
  </dgm:ptLst>
  <dgm:cxnLst>
    <dgm:cxn modelId="{6EFDF109-5772-47E2-84E5-C36E8555DC69}" type="presOf" srcId="{D6050E3C-2A06-479B-9F0B-CC22BC321520}" destId="{40360986-83C6-4A41-9FF2-5627F0BE06E0}" srcOrd="0" destOrd="0" presId="urn:microsoft.com/office/officeart/2008/layout/LinedList"/>
    <dgm:cxn modelId="{22BFCB0C-AC8E-41C7-BAF0-6F1F35A384EA}" type="presOf" srcId="{96D080BA-14A7-4045-8204-57B071ECA9A1}" destId="{A365EE4D-77E3-4CD6-99DA-7D92A9524449}" srcOrd="0" destOrd="0" presId="urn:microsoft.com/office/officeart/2008/layout/LinedList"/>
    <dgm:cxn modelId="{405F0D21-7904-4357-8B22-1300858B17F4}" srcId="{D83E5885-B725-4961-A6B3-0DC531CF3EEF}" destId="{F44048E2-6398-4B74-AC94-BF33786A6FEA}" srcOrd="0" destOrd="0" parTransId="{D00FA440-3898-4A51-A6CB-3D2B041019AF}" sibTransId="{BE158E51-A459-445C-B5E5-74D4E6B4CFD7}"/>
    <dgm:cxn modelId="{5F111C64-E6A0-42A2-A6B2-6309B6C860E2}" srcId="{D83E5885-B725-4961-A6B3-0DC531CF3EEF}" destId="{D6050E3C-2A06-479B-9F0B-CC22BC321520}" srcOrd="3" destOrd="0" parTransId="{7272DBD3-1B44-4FBE-8955-54F802C294F1}" sibTransId="{83F1DFD2-CE96-4ADA-9409-6DDC6BC654A2}"/>
    <dgm:cxn modelId="{C9F7CE69-81CF-4620-A8C1-8B85C9BCC6D5}" srcId="{D83E5885-B725-4961-A6B3-0DC531CF3EEF}" destId="{EBAD55E1-DFC6-4F45-8ED3-CA557DACC3C3}" srcOrd="1" destOrd="0" parTransId="{EDCA9C78-28B8-4CA7-97BE-3EF130073548}" sibTransId="{A8031F85-A66B-4DC4-8E11-D88753EA1EEF}"/>
    <dgm:cxn modelId="{7907FA4F-C01F-4537-B3C4-C7911A8AE5BD}" type="presOf" srcId="{F44048E2-6398-4B74-AC94-BF33786A6FEA}" destId="{2F1FEFFE-A0E2-451F-AC23-F2417A68F3FB}" srcOrd="0" destOrd="0" presId="urn:microsoft.com/office/officeart/2008/layout/LinedList"/>
    <dgm:cxn modelId="{2E264B7F-6112-4C8A-BE36-775B22720BC4}" type="presOf" srcId="{D83E5885-B725-4961-A6B3-0DC531CF3EEF}" destId="{EDCFFC95-683D-4FCD-835B-AA2132AEDEAF}" srcOrd="0" destOrd="0" presId="urn:microsoft.com/office/officeart/2008/layout/LinedList"/>
    <dgm:cxn modelId="{4EDC6481-13F5-4BE9-86D6-9938A7F65E83}" type="presOf" srcId="{EBAD55E1-DFC6-4F45-8ED3-CA557DACC3C3}" destId="{5C5C35EA-AA9E-4A8B-867D-F6B5ED87601B}" srcOrd="0" destOrd="0" presId="urn:microsoft.com/office/officeart/2008/layout/LinedList"/>
    <dgm:cxn modelId="{A46A94F6-45EB-48F4-ACB3-FCDD424086C5}" srcId="{D83E5885-B725-4961-A6B3-0DC531CF3EEF}" destId="{96D080BA-14A7-4045-8204-57B071ECA9A1}" srcOrd="2" destOrd="0" parTransId="{C2574908-E85F-4442-915F-DF63F2EDA5A4}" sibTransId="{5F0AF8D1-0668-4137-A42C-897E817FA7DE}"/>
    <dgm:cxn modelId="{8C9E8426-173E-4FF0-9E92-E76B9CA430AF}" type="presParOf" srcId="{EDCFFC95-683D-4FCD-835B-AA2132AEDEAF}" destId="{69425E79-F2BF-455C-948B-0D9705790E0B}" srcOrd="0" destOrd="0" presId="urn:microsoft.com/office/officeart/2008/layout/LinedList"/>
    <dgm:cxn modelId="{B40EC673-CBF1-452D-9AF4-FCC109CD50BA}" type="presParOf" srcId="{EDCFFC95-683D-4FCD-835B-AA2132AEDEAF}" destId="{A2F96ED8-F4F4-430F-9C78-CCEB2B5F0F95}" srcOrd="1" destOrd="0" presId="urn:microsoft.com/office/officeart/2008/layout/LinedList"/>
    <dgm:cxn modelId="{00C97C17-6681-4109-B220-CB78D785028F}" type="presParOf" srcId="{A2F96ED8-F4F4-430F-9C78-CCEB2B5F0F95}" destId="{2F1FEFFE-A0E2-451F-AC23-F2417A68F3FB}" srcOrd="0" destOrd="0" presId="urn:microsoft.com/office/officeart/2008/layout/LinedList"/>
    <dgm:cxn modelId="{53869E0D-01AA-402C-BAB2-959A202AD7BC}" type="presParOf" srcId="{A2F96ED8-F4F4-430F-9C78-CCEB2B5F0F95}" destId="{855A2E05-117B-41A6-89C2-937CC8E646D9}" srcOrd="1" destOrd="0" presId="urn:microsoft.com/office/officeart/2008/layout/LinedList"/>
    <dgm:cxn modelId="{D4632A35-F9BB-4BD8-B82C-BBAECF93821E}" type="presParOf" srcId="{EDCFFC95-683D-4FCD-835B-AA2132AEDEAF}" destId="{016DBFA9-01D9-49F5-8613-7EFDC48D527F}" srcOrd="2" destOrd="0" presId="urn:microsoft.com/office/officeart/2008/layout/LinedList"/>
    <dgm:cxn modelId="{54AD73C7-C514-4FCB-A802-64EDF447CEFF}" type="presParOf" srcId="{EDCFFC95-683D-4FCD-835B-AA2132AEDEAF}" destId="{738DC73C-6881-455A-BC4C-893D577B9235}" srcOrd="3" destOrd="0" presId="urn:microsoft.com/office/officeart/2008/layout/LinedList"/>
    <dgm:cxn modelId="{F13DCB93-351A-4669-8BC0-FB570BD341A6}" type="presParOf" srcId="{738DC73C-6881-455A-BC4C-893D577B9235}" destId="{5C5C35EA-AA9E-4A8B-867D-F6B5ED87601B}" srcOrd="0" destOrd="0" presId="urn:microsoft.com/office/officeart/2008/layout/LinedList"/>
    <dgm:cxn modelId="{95B02033-1600-4FEA-9B5B-7685C06157E9}" type="presParOf" srcId="{738DC73C-6881-455A-BC4C-893D577B9235}" destId="{99EB9DAE-668B-4EB0-B71E-BCD3727DA4FC}" srcOrd="1" destOrd="0" presId="urn:microsoft.com/office/officeart/2008/layout/LinedList"/>
    <dgm:cxn modelId="{5B6854C3-EC33-4334-954E-D4923DD0F315}" type="presParOf" srcId="{EDCFFC95-683D-4FCD-835B-AA2132AEDEAF}" destId="{1F015752-5525-4839-A553-112EAE11CAF8}" srcOrd="4" destOrd="0" presId="urn:microsoft.com/office/officeart/2008/layout/LinedList"/>
    <dgm:cxn modelId="{6554C811-8823-41FB-A627-5EC8C8C2ACFA}" type="presParOf" srcId="{EDCFFC95-683D-4FCD-835B-AA2132AEDEAF}" destId="{2213DF8A-9A58-4091-8A24-07995BFD5440}" srcOrd="5" destOrd="0" presId="urn:microsoft.com/office/officeart/2008/layout/LinedList"/>
    <dgm:cxn modelId="{097290F5-BBA5-45B8-BA67-A5E64166074E}" type="presParOf" srcId="{2213DF8A-9A58-4091-8A24-07995BFD5440}" destId="{A365EE4D-77E3-4CD6-99DA-7D92A9524449}" srcOrd="0" destOrd="0" presId="urn:microsoft.com/office/officeart/2008/layout/LinedList"/>
    <dgm:cxn modelId="{47B170DF-FB94-450D-B1C9-575531491263}" type="presParOf" srcId="{2213DF8A-9A58-4091-8A24-07995BFD5440}" destId="{2FAC5726-447F-4B47-8962-C13462DD4FF0}" srcOrd="1" destOrd="0" presId="urn:microsoft.com/office/officeart/2008/layout/LinedList"/>
    <dgm:cxn modelId="{F99F0585-E7A7-43B1-AED0-BE3F2A2B5786}" type="presParOf" srcId="{EDCFFC95-683D-4FCD-835B-AA2132AEDEAF}" destId="{37E2756B-7DFF-4AE6-9113-C800D10D4AD9}" srcOrd="6" destOrd="0" presId="urn:microsoft.com/office/officeart/2008/layout/LinedList"/>
    <dgm:cxn modelId="{352E58BD-FA4E-4794-A07E-0A8B4BAEAF0B}" type="presParOf" srcId="{EDCFFC95-683D-4FCD-835B-AA2132AEDEAF}" destId="{F92C3185-BF7B-4438-B97C-2E6C3FA85D82}" srcOrd="7" destOrd="0" presId="urn:microsoft.com/office/officeart/2008/layout/LinedList"/>
    <dgm:cxn modelId="{50F798E1-45A2-437F-8573-CBF8503CC6F0}" type="presParOf" srcId="{F92C3185-BF7B-4438-B97C-2E6C3FA85D82}" destId="{40360986-83C6-4A41-9FF2-5627F0BE06E0}" srcOrd="0" destOrd="0" presId="urn:microsoft.com/office/officeart/2008/layout/LinedList"/>
    <dgm:cxn modelId="{BEE82799-C2EF-45A1-B913-2D84EF575F99}" type="presParOf" srcId="{F92C3185-BF7B-4438-B97C-2E6C3FA85D82}" destId="{2CE00C35-070E-4424-8CDB-FAA37DF97F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228AF-A779-40B5-9F9C-F953EF61FA22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AB131-A55C-419D-A023-806A21F6B0F1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B3183-AA5D-4870-80EE-8624DA4A96E7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Board of Aldermen requested examination of options for the Community Center as part of the Parks Master Planning process</a:t>
          </a:r>
        </a:p>
      </dsp:txBody>
      <dsp:txXfrm>
        <a:off x="1418391" y="665190"/>
        <a:ext cx="8199741" cy="1228044"/>
      </dsp:txXfrm>
    </dsp:sp>
    <dsp:sp modelId="{EAFEBDCC-742B-4364-8C13-6FC2CB7720C1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66E87-97FB-4392-85F1-DE2DD326D085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32C43-6F4D-4B59-9490-BCCBA7E29C45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Staff and Consultants have conducted a needs analysis, informed by town hall sessions with the public, a citizen survey, meetings with city staff, and applying their professional expertise</a:t>
          </a:r>
        </a:p>
      </dsp:txBody>
      <dsp:txXfrm>
        <a:off x="1418391" y="2200246"/>
        <a:ext cx="8199741" cy="1228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25E79-F2BF-455C-948B-0D9705790E0B}">
      <dsp:nvSpPr>
        <dsp:cNvPr id="0" name=""/>
        <dsp:cNvSpPr/>
      </dsp:nvSpPr>
      <dsp:spPr>
        <a:xfrm>
          <a:off x="0" y="473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FEFFE-A0E2-451F-AC23-F2417A68F3FB}">
      <dsp:nvSpPr>
        <dsp:cNvPr id="0" name=""/>
        <dsp:cNvSpPr/>
      </dsp:nvSpPr>
      <dsp:spPr>
        <a:xfrm>
          <a:off x="0" y="473"/>
          <a:ext cx="8596668" cy="5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Pursue a new community center?</a:t>
          </a:r>
        </a:p>
      </dsp:txBody>
      <dsp:txXfrm>
        <a:off x="0" y="473"/>
        <a:ext cx="8596668" cy="554260"/>
      </dsp:txXfrm>
    </dsp:sp>
    <dsp:sp modelId="{016DBFA9-01D9-49F5-8613-7EFDC48D527F}">
      <dsp:nvSpPr>
        <dsp:cNvPr id="0" name=""/>
        <dsp:cNvSpPr/>
      </dsp:nvSpPr>
      <dsp:spPr>
        <a:xfrm>
          <a:off x="0" y="55473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C35EA-AA9E-4A8B-867D-F6B5ED87601B}">
      <dsp:nvSpPr>
        <dsp:cNvPr id="0" name=""/>
        <dsp:cNvSpPr/>
      </dsp:nvSpPr>
      <dsp:spPr>
        <a:xfrm>
          <a:off x="0" y="554734"/>
          <a:ext cx="8596668" cy="5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so, renovate/expand or new construction?</a:t>
          </a:r>
        </a:p>
      </dsp:txBody>
      <dsp:txXfrm>
        <a:off x="0" y="554734"/>
        <a:ext cx="8596668" cy="554260"/>
      </dsp:txXfrm>
    </dsp:sp>
    <dsp:sp modelId="{1F015752-5525-4839-A553-112EAE11CAF8}">
      <dsp:nvSpPr>
        <dsp:cNvPr id="0" name=""/>
        <dsp:cNvSpPr/>
      </dsp:nvSpPr>
      <dsp:spPr>
        <a:xfrm>
          <a:off x="0" y="1108995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5EE4D-77E3-4CD6-99DA-7D92A9524449}">
      <dsp:nvSpPr>
        <dsp:cNvPr id="0" name=""/>
        <dsp:cNvSpPr/>
      </dsp:nvSpPr>
      <dsp:spPr>
        <a:xfrm>
          <a:off x="0" y="1108995"/>
          <a:ext cx="8596668" cy="5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new construction, where should it be located?</a:t>
          </a:r>
        </a:p>
      </dsp:txBody>
      <dsp:txXfrm>
        <a:off x="0" y="1108995"/>
        <a:ext cx="8596668" cy="554260"/>
      </dsp:txXfrm>
    </dsp:sp>
    <dsp:sp modelId="{37E2756B-7DFF-4AE6-9113-C800D10D4AD9}">
      <dsp:nvSpPr>
        <dsp:cNvPr id="0" name=""/>
        <dsp:cNvSpPr/>
      </dsp:nvSpPr>
      <dsp:spPr>
        <a:xfrm>
          <a:off x="0" y="1663256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60986-83C6-4A41-9FF2-5627F0BE06E0}">
      <dsp:nvSpPr>
        <dsp:cNvPr id="0" name=""/>
        <dsp:cNvSpPr/>
      </dsp:nvSpPr>
      <dsp:spPr>
        <a:xfrm>
          <a:off x="0" y="1663256"/>
          <a:ext cx="8596668" cy="5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new construction, what to do with old community center?</a:t>
          </a:r>
        </a:p>
      </dsp:txBody>
      <dsp:txXfrm>
        <a:off x="0" y="1663256"/>
        <a:ext cx="8596668" cy="554260"/>
      </dsp:txXfrm>
    </dsp:sp>
    <dsp:sp modelId="{FFC68556-04AA-485A-81A3-93542B5E20D9}">
      <dsp:nvSpPr>
        <dsp:cNvPr id="0" name=""/>
        <dsp:cNvSpPr/>
      </dsp:nvSpPr>
      <dsp:spPr>
        <a:xfrm>
          <a:off x="0" y="2217516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5F86B-4818-4BAB-BBBC-33D0B7886A3C}">
      <dsp:nvSpPr>
        <dsp:cNvPr id="0" name=""/>
        <dsp:cNvSpPr/>
      </dsp:nvSpPr>
      <dsp:spPr>
        <a:xfrm>
          <a:off x="0" y="2217516"/>
          <a:ext cx="8596668" cy="5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Business case for new community center</a:t>
          </a:r>
        </a:p>
      </dsp:txBody>
      <dsp:txXfrm>
        <a:off x="0" y="2217516"/>
        <a:ext cx="8596668" cy="554260"/>
      </dsp:txXfrm>
    </dsp:sp>
    <dsp:sp modelId="{8E14D082-D2E4-4029-8B20-3EE00FDC1410}">
      <dsp:nvSpPr>
        <dsp:cNvPr id="0" name=""/>
        <dsp:cNvSpPr/>
      </dsp:nvSpPr>
      <dsp:spPr>
        <a:xfrm>
          <a:off x="0" y="2771777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29AD9-78D8-436E-B10E-20B3DD95581D}">
      <dsp:nvSpPr>
        <dsp:cNvPr id="0" name=""/>
        <dsp:cNvSpPr/>
      </dsp:nvSpPr>
      <dsp:spPr>
        <a:xfrm>
          <a:off x="0" y="2771777"/>
          <a:ext cx="8596668" cy="5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would this be funded?</a:t>
          </a:r>
        </a:p>
      </dsp:txBody>
      <dsp:txXfrm>
        <a:off x="0" y="2771777"/>
        <a:ext cx="8596668" cy="554260"/>
      </dsp:txXfrm>
    </dsp:sp>
    <dsp:sp modelId="{CB4935F5-47FC-4050-BCE4-84ACC421070C}">
      <dsp:nvSpPr>
        <dsp:cNvPr id="0" name=""/>
        <dsp:cNvSpPr/>
      </dsp:nvSpPr>
      <dsp:spPr>
        <a:xfrm>
          <a:off x="0" y="3326038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48E2C-F00F-4868-B153-5AFB5685984B}">
      <dsp:nvSpPr>
        <dsp:cNvPr id="0" name=""/>
        <dsp:cNvSpPr/>
      </dsp:nvSpPr>
      <dsp:spPr>
        <a:xfrm>
          <a:off x="0" y="3326038"/>
          <a:ext cx="8596668" cy="5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Next steps and projected timeline</a:t>
          </a:r>
        </a:p>
      </dsp:txBody>
      <dsp:txXfrm>
        <a:off x="0" y="3326038"/>
        <a:ext cx="8596668" cy="554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CF5B7-6D11-46B3-A471-68E115CDA92D}">
      <dsp:nvSpPr>
        <dsp:cNvPr id="0" name=""/>
        <dsp:cNvSpPr/>
      </dsp:nvSpPr>
      <dsp:spPr>
        <a:xfrm>
          <a:off x="582441" y="68901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DFCBC-AE3C-4202-B607-FB7A0736899C}">
      <dsp:nvSpPr>
        <dsp:cNvPr id="0" name=""/>
        <dsp:cNvSpPr/>
      </dsp:nvSpPr>
      <dsp:spPr>
        <a:xfrm>
          <a:off x="848202" y="954775"/>
          <a:ext cx="715510" cy="7155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CEE6A-D3C4-4151-8BCA-E6B6331C54B1}">
      <dsp:nvSpPr>
        <dsp:cNvPr id="0" name=""/>
        <dsp:cNvSpPr/>
      </dsp:nvSpPr>
      <dsp:spPr>
        <a:xfrm>
          <a:off x="183800" y="2324467"/>
          <a:ext cx="2044316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Parks and Rec survey conducted spring/summer 2022</a:t>
          </a:r>
        </a:p>
      </dsp:txBody>
      <dsp:txXfrm>
        <a:off x="183800" y="2324467"/>
        <a:ext cx="2044316" cy="1080000"/>
      </dsp:txXfrm>
    </dsp:sp>
    <dsp:sp modelId="{167B563C-0C48-49AB-B987-E4EF6E49FBE5}">
      <dsp:nvSpPr>
        <dsp:cNvPr id="0" name=""/>
        <dsp:cNvSpPr/>
      </dsp:nvSpPr>
      <dsp:spPr>
        <a:xfrm>
          <a:off x="2984513" y="68901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0778D-CC69-4300-B3E2-38C8AD8F1E93}">
      <dsp:nvSpPr>
        <dsp:cNvPr id="0" name=""/>
        <dsp:cNvSpPr/>
      </dsp:nvSpPr>
      <dsp:spPr>
        <a:xfrm>
          <a:off x="3250275" y="954775"/>
          <a:ext cx="715510" cy="7155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7282D-487E-4166-AECA-BC8C581C30EE}">
      <dsp:nvSpPr>
        <dsp:cNvPr id="0" name=""/>
        <dsp:cNvSpPr/>
      </dsp:nvSpPr>
      <dsp:spPr>
        <a:xfrm>
          <a:off x="2585872" y="2324467"/>
          <a:ext cx="2044316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458 households responded </a:t>
          </a:r>
          <a:br>
            <a:rPr lang="en-US" sz="1600" kern="1200" dirty="0"/>
          </a:br>
          <a:r>
            <a:rPr lang="en-US" sz="1600" kern="1200" dirty="0"/>
            <a:t>(goal was 300) </a:t>
          </a:r>
        </a:p>
      </dsp:txBody>
      <dsp:txXfrm>
        <a:off x="2585872" y="2324467"/>
        <a:ext cx="2044316" cy="1080000"/>
      </dsp:txXfrm>
    </dsp:sp>
    <dsp:sp modelId="{C3517774-A058-4975-B9D7-E24C87742D87}">
      <dsp:nvSpPr>
        <dsp:cNvPr id="0" name=""/>
        <dsp:cNvSpPr/>
      </dsp:nvSpPr>
      <dsp:spPr>
        <a:xfrm>
          <a:off x="5386585" y="68901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0AD12-7967-453D-81F1-508D72839AC5}">
      <dsp:nvSpPr>
        <dsp:cNvPr id="0" name=""/>
        <dsp:cNvSpPr/>
      </dsp:nvSpPr>
      <dsp:spPr>
        <a:xfrm>
          <a:off x="5652347" y="954775"/>
          <a:ext cx="715510" cy="7155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21B5D-FCA9-4F5D-9D43-E4C79271A75B}">
      <dsp:nvSpPr>
        <dsp:cNvPr id="0" name=""/>
        <dsp:cNvSpPr/>
      </dsp:nvSpPr>
      <dsp:spPr>
        <a:xfrm>
          <a:off x="4987944" y="2324467"/>
          <a:ext cx="2044316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Statistically valid survey, 95% CONFIDENCE precision rate of +/- 4.6%</a:t>
          </a:r>
        </a:p>
      </dsp:txBody>
      <dsp:txXfrm>
        <a:off x="4987944" y="2324467"/>
        <a:ext cx="2044316" cy="1080000"/>
      </dsp:txXfrm>
    </dsp:sp>
    <dsp:sp modelId="{7BB391A7-AACB-4D36-8851-407A846F3A2C}">
      <dsp:nvSpPr>
        <dsp:cNvPr id="0" name=""/>
        <dsp:cNvSpPr/>
      </dsp:nvSpPr>
      <dsp:spPr>
        <a:xfrm>
          <a:off x="7788658" y="68901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6615B-E6C4-4C1F-B390-C81246B72453}">
      <dsp:nvSpPr>
        <dsp:cNvPr id="0" name=""/>
        <dsp:cNvSpPr/>
      </dsp:nvSpPr>
      <dsp:spPr>
        <a:xfrm>
          <a:off x="8054419" y="954775"/>
          <a:ext cx="715510" cy="7155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46B92-2582-41C8-84B5-0C89EC718CB8}">
      <dsp:nvSpPr>
        <dsp:cNvPr id="0" name=""/>
        <dsp:cNvSpPr/>
      </dsp:nvSpPr>
      <dsp:spPr>
        <a:xfrm>
          <a:off x="7390016" y="2324467"/>
          <a:ext cx="2044316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only going to review responses related to Community Center</a:t>
          </a:r>
        </a:p>
      </dsp:txBody>
      <dsp:txXfrm>
        <a:off x="7390016" y="2324467"/>
        <a:ext cx="2044316" cy="108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16A9C-9A64-4997-96C8-46FAE91C0807}">
      <dsp:nvSpPr>
        <dsp:cNvPr id="0" name=""/>
        <dsp:cNvSpPr/>
      </dsp:nvSpPr>
      <dsp:spPr>
        <a:xfrm>
          <a:off x="433" y="470850"/>
          <a:ext cx="669621" cy="6696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14A20-54EE-4D27-9612-16225BFE0D68}">
      <dsp:nvSpPr>
        <dsp:cNvPr id="0" name=""/>
        <dsp:cNvSpPr/>
      </dsp:nvSpPr>
      <dsp:spPr>
        <a:xfrm>
          <a:off x="433" y="1241281"/>
          <a:ext cx="1913203" cy="144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50% of respondents indicated they have used Crestwood Community Center.</a:t>
          </a:r>
        </a:p>
      </dsp:txBody>
      <dsp:txXfrm>
        <a:off x="433" y="1241281"/>
        <a:ext cx="1913203" cy="1445818"/>
      </dsp:txXfrm>
    </dsp:sp>
    <dsp:sp modelId="{6784F911-2DA9-4267-901E-51B869439E2E}">
      <dsp:nvSpPr>
        <dsp:cNvPr id="0" name=""/>
        <dsp:cNvSpPr/>
      </dsp:nvSpPr>
      <dsp:spPr>
        <a:xfrm>
          <a:off x="433" y="2733988"/>
          <a:ext cx="1913203" cy="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FD3F0-799A-450E-AAE2-974FC7828E10}">
      <dsp:nvSpPr>
        <dsp:cNvPr id="0" name=""/>
        <dsp:cNvSpPr/>
      </dsp:nvSpPr>
      <dsp:spPr>
        <a:xfrm>
          <a:off x="2248447" y="470850"/>
          <a:ext cx="669621" cy="6696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381AE-84CC-4CF7-AD49-29B0DAC27ED0}">
      <dsp:nvSpPr>
        <dsp:cNvPr id="0" name=""/>
        <dsp:cNvSpPr/>
      </dsp:nvSpPr>
      <dsp:spPr>
        <a:xfrm>
          <a:off x="2248447" y="1241281"/>
          <a:ext cx="1913203" cy="144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Top facility priorities: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1) </a:t>
          </a:r>
          <a:r>
            <a:rPr lang="en-US" sz="1400" kern="1200" dirty="0" err="1"/>
            <a:t>Whitecliff</a:t>
          </a:r>
          <a:r>
            <a:rPr lang="en-US" sz="1400" kern="1200" dirty="0"/>
            <a:t> Park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2) Crestwood Park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3) Community Center </a:t>
          </a:r>
        </a:p>
      </dsp:txBody>
      <dsp:txXfrm>
        <a:off x="2248447" y="1241281"/>
        <a:ext cx="1913203" cy="1445818"/>
      </dsp:txXfrm>
    </dsp:sp>
    <dsp:sp modelId="{6761A775-B0FF-48BF-BBF7-69D08F7AC95B}">
      <dsp:nvSpPr>
        <dsp:cNvPr id="0" name=""/>
        <dsp:cNvSpPr/>
      </dsp:nvSpPr>
      <dsp:spPr>
        <a:xfrm>
          <a:off x="2248447" y="2733988"/>
          <a:ext cx="1913203" cy="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4B836-268F-4B96-A227-35263D94FCEA}">
      <dsp:nvSpPr>
        <dsp:cNvPr id="0" name=""/>
        <dsp:cNvSpPr/>
      </dsp:nvSpPr>
      <dsp:spPr>
        <a:xfrm>
          <a:off x="4496460" y="470850"/>
          <a:ext cx="669621" cy="6696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DCB53-EBFD-4E5F-AFB0-1A15C5E718C5}">
      <dsp:nvSpPr>
        <dsp:cNvPr id="0" name=""/>
        <dsp:cNvSpPr/>
      </dsp:nvSpPr>
      <dsp:spPr>
        <a:xfrm>
          <a:off x="4496460" y="1241281"/>
          <a:ext cx="1913203" cy="144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95% of respondents “strongly agreed” or “agreed” that updating existing park amenities should be a priority. </a:t>
          </a:r>
        </a:p>
      </dsp:txBody>
      <dsp:txXfrm>
        <a:off x="4496460" y="1241281"/>
        <a:ext cx="1913203" cy="1445818"/>
      </dsp:txXfrm>
    </dsp:sp>
    <dsp:sp modelId="{B161FCCD-3199-4681-9C2B-2C93187370C8}">
      <dsp:nvSpPr>
        <dsp:cNvPr id="0" name=""/>
        <dsp:cNvSpPr/>
      </dsp:nvSpPr>
      <dsp:spPr>
        <a:xfrm>
          <a:off x="4496460" y="2733988"/>
          <a:ext cx="1913203" cy="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D612E-241E-4E13-BE57-45CD281F2C9D}">
      <dsp:nvSpPr>
        <dsp:cNvPr id="0" name=""/>
        <dsp:cNvSpPr/>
      </dsp:nvSpPr>
      <dsp:spPr>
        <a:xfrm>
          <a:off x="6744474" y="470850"/>
          <a:ext cx="669621" cy="6696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F53FF-1DE7-4E1B-9512-BFE93A742DD8}">
      <dsp:nvSpPr>
        <dsp:cNvPr id="0" name=""/>
        <dsp:cNvSpPr/>
      </dsp:nvSpPr>
      <dsp:spPr>
        <a:xfrm>
          <a:off x="6744474" y="1241281"/>
          <a:ext cx="1913203" cy="144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85% of respondents “strongly agreed” or “agreed” that rehabilitating the current Community Center should be a priority.</a:t>
          </a:r>
        </a:p>
      </dsp:txBody>
      <dsp:txXfrm>
        <a:off x="6744474" y="1241281"/>
        <a:ext cx="1913203" cy="1445818"/>
      </dsp:txXfrm>
    </dsp:sp>
    <dsp:sp modelId="{8967468D-25B2-4D26-BA3A-265F0F5907B8}">
      <dsp:nvSpPr>
        <dsp:cNvPr id="0" name=""/>
        <dsp:cNvSpPr/>
      </dsp:nvSpPr>
      <dsp:spPr>
        <a:xfrm>
          <a:off x="6744474" y="2733988"/>
          <a:ext cx="1913203" cy="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00637-F501-410F-9CED-FB6B0CF4CA54}">
      <dsp:nvSpPr>
        <dsp:cNvPr id="0" name=""/>
        <dsp:cNvSpPr/>
      </dsp:nvSpPr>
      <dsp:spPr>
        <a:xfrm>
          <a:off x="8992488" y="470850"/>
          <a:ext cx="669621" cy="6696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7F68D-1D76-409B-9B4B-33B4E70E56C6}">
      <dsp:nvSpPr>
        <dsp:cNvPr id="0" name=""/>
        <dsp:cNvSpPr/>
      </dsp:nvSpPr>
      <dsp:spPr>
        <a:xfrm>
          <a:off x="8992488" y="1241281"/>
          <a:ext cx="1913203" cy="144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Of those respondents who use the Community Center, 90% are “Very Satisfied” or “Satisfied”</a:t>
          </a:r>
        </a:p>
      </dsp:txBody>
      <dsp:txXfrm>
        <a:off x="8992488" y="1241281"/>
        <a:ext cx="1913203" cy="1445818"/>
      </dsp:txXfrm>
    </dsp:sp>
    <dsp:sp modelId="{63E5C37C-98BC-4DB7-9832-239D826600AB}">
      <dsp:nvSpPr>
        <dsp:cNvPr id="0" name=""/>
        <dsp:cNvSpPr/>
      </dsp:nvSpPr>
      <dsp:spPr>
        <a:xfrm>
          <a:off x="8992488" y="2733988"/>
          <a:ext cx="1913203" cy="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3EC5A-8185-4489-8534-973933BC61D4}">
      <dsp:nvSpPr>
        <dsp:cNvPr id="0" name=""/>
        <dsp:cNvSpPr/>
      </dsp:nvSpPr>
      <dsp:spPr>
        <a:xfrm>
          <a:off x="0" y="2042"/>
          <a:ext cx="6656769" cy="10351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D876B-3423-4489-8A72-F50CEFFE20D8}">
      <dsp:nvSpPr>
        <dsp:cNvPr id="0" name=""/>
        <dsp:cNvSpPr/>
      </dsp:nvSpPr>
      <dsp:spPr>
        <a:xfrm>
          <a:off x="313143" y="234959"/>
          <a:ext cx="569351" cy="569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E9D21-A3FC-4842-84C1-1F4CB37961C0}">
      <dsp:nvSpPr>
        <dsp:cNvPr id="0" name=""/>
        <dsp:cNvSpPr/>
      </dsp:nvSpPr>
      <dsp:spPr>
        <a:xfrm>
          <a:off x="1195638" y="2042"/>
          <a:ext cx="5461130" cy="10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7" tIns="109557" rIns="109557" bIns="10955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Priority Investment Rating (PIR) equally weights 1) the community’s importance of particular park-related features and 2) how many households have unmet needs for that feature.</a:t>
          </a:r>
        </a:p>
      </dsp:txBody>
      <dsp:txXfrm>
        <a:off x="1195638" y="2042"/>
        <a:ext cx="5461130" cy="1035185"/>
      </dsp:txXfrm>
    </dsp:sp>
    <dsp:sp modelId="{0BF384EB-CBEF-418F-92C7-61523661EDEA}">
      <dsp:nvSpPr>
        <dsp:cNvPr id="0" name=""/>
        <dsp:cNvSpPr/>
      </dsp:nvSpPr>
      <dsp:spPr>
        <a:xfrm>
          <a:off x="0" y="1296024"/>
          <a:ext cx="6656769" cy="10351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FEF3B-6FAE-4A37-AE99-D50AAA1586AE}">
      <dsp:nvSpPr>
        <dsp:cNvPr id="0" name=""/>
        <dsp:cNvSpPr/>
      </dsp:nvSpPr>
      <dsp:spPr>
        <a:xfrm>
          <a:off x="313143" y="1528940"/>
          <a:ext cx="569351" cy="569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3C89-FE1A-4DB6-AD0F-0DDAAFE39EA6}">
      <dsp:nvSpPr>
        <dsp:cNvPr id="0" name=""/>
        <dsp:cNvSpPr/>
      </dsp:nvSpPr>
      <dsp:spPr>
        <a:xfrm>
          <a:off x="1195638" y="1296024"/>
          <a:ext cx="5461130" cy="10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7" tIns="109557" rIns="109557" bIns="10955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PIR over 100 or higher is considered “High Priority”</a:t>
          </a:r>
        </a:p>
      </dsp:txBody>
      <dsp:txXfrm>
        <a:off x="1195638" y="1296024"/>
        <a:ext cx="5461130" cy="1035185"/>
      </dsp:txXfrm>
    </dsp:sp>
    <dsp:sp modelId="{37686889-7188-494E-8FDF-388C3D98311F}">
      <dsp:nvSpPr>
        <dsp:cNvPr id="0" name=""/>
        <dsp:cNvSpPr/>
      </dsp:nvSpPr>
      <dsp:spPr>
        <a:xfrm>
          <a:off x="0" y="2590005"/>
          <a:ext cx="6656769" cy="10351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64648-E7EE-46E3-8F61-A6AFAC1F9DDB}">
      <dsp:nvSpPr>
        <dsp:cNvPr id="0" name=""/>
        <dsp:cNvSpPr/>
      </dsp:nvSpPr>
      <dsp:spPr>
        <a:xfrm>
          <a:off x="313143" y="2822922"/>
          <a:ext cx="569351" cy="569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3DCC5-9123-4138-97C8-AB9ACF7485DA}">
      <dsp:nvSpPr>
        <dsp:cNvPr id="0" name=""/>
        <dsp:cNvSpPr/>
      </dsp:nvSpPr>
      <dsp:spPr>
        <a:xfrm>
          <a:off x="1195638" y="2590005"/>
          <a:ext cx="5461130" cy="10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7" tIns="109557" rIns="109557" bIns="10955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PIR from 50-99 is considered “Medium Priority”</a:t>
          </a:r>
        </a:p>
      </dsp:txBody>
      <dsp:txXfrm>
        <a:off x="1195638" y="2590005"/>
        <a:ext cx="5461130" cy="1035185"/>
      </dsp:txXfrm>
    </dsp:sp>
    <dsp:sp modelId="{74978CD5-BD18-443C-8819-CAC266F2A680}">
      <dsp:nvSpPr>
        <dsp:cNvPr id="0" name=""/>
        <dsp:cNvSpPr/>
      </dsp:nvSpPr>
      <dsp:spPr>
        <a:xfrm>
          <a:off x="0" y="3883987"/>
          <a:ext cx="6656769" cy="10351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FE85F-E8CF-42C5-965D-F0DD45EA0DD5}">
      <dsp:nvSpPr>
        <dsp:cNvPr id="0" name=""/>
        <dsp:cNvSpPr/>
      </dsp:nvSpPr>
      <dsp:spPr>
        <a:xfrm>
          <a:off x="313143" y="4116903"/>
          <a:ext cx="569351" cy="569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D8AD3-B2B8-474D-83DA-8FFD26423C1A}">
      <dsp:nvSpPr>
        <dsp:cNvPr id="0" name=""/>
        <dsp:cNvSpPr/>
      </dsp:nvSpPr>
      <dsp:spPr>
        <a:xfrm>
          <a:off x="1195638" y="3883987"/>
          <a:ext cx="5461130" cy="10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7" tIns="109557" rIns="109557" bIns="10955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following slides will only review the High and Medium PIR items related to the community center.</a:t>
          </a:r>
        </a:p>
      </dsp:txBody>
      <dsp:txXfrm>
        <a:off x="1195638" y="3883987"/>
        <a:ext cx="5461130" cy="10351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3C4F-FAD5-4DAF-8D7F-FBB69AB42AAF}">
      <dsp:nvSpPr>
        <dsp:cNvPr id="0" name=""/>
        <dsp:cNvSpPr/>
      </dsp:nvSpPr>
      <dsp:spPr>
        <a:xfrm>
          <a:off x="0" y="0"/>
          <a:ext cx="8175413" cy="1842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 address the outdated facility, and meet the needs of the community, the Community Center needs to be addressed</a:t>
          </a:r>
        </a:p>
      </dsp:txBody>
      <dsp:txXfrm>
        <a:off x="53952" y="53952"/>
        <a:ext cx="6271493" cy="1734162"/>
      </dsp:txXfrm>
    </dsp:sp>
    <dsp:sp modelId="{763A2DEC-1190-4F1A-AEA1-5C42170D94AB}">
      <dsp:nvSpPr>
        <dsp:cNvPr id="0" name=""/>
        <dsp:cNvSpPr/>
      </dsp:nvSpPr>
      <dsp:spPr>
        <a:xfrm>
          <a:off x="1442719" y="2251415"/>
          <a:ext cx="8175413" cy="1842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Staff began evaluating options: Renovate and Expand the existing Community Center, or pursue New Construction</a:t>
          </a:r>
        </a:p>
      </dsp:txBody>
      <dsp:txXfrm>
        <a:off x="1496671" y="2305367"/>
        <a:ext cx="5427445" cy="1734162"/>
      </dsp:txXfrm>
    </dsp:sp>
    <dsp:sp modelId="{467C8AD3-5DA2-4584-8C57-BD2C70ACB2CD}">
      <dsp:nvSpPr>
        <dsp:cNvPr id="0" name=""/>
        <dsp:cNvSpPr/>
      </dsp:nvSpPr>
      <dsp:spPr>
        <a:xfrm>
          <a:off x="6978069" y="1448069"/>
          <a:ext cx="1197343" cy="1197343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247471" y="1448069"/>
        <a:ext cx="658539" cy="901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25E79-F2BF-455C-948B-0D9705790E0B}">
      <dsp:nvSpPr>
        <dsp:cNvPr id="0" name=""/>
        <dsp:cNvSpPr/>
      </dsp:nvSpPr>
      <dsp:spPr>
        <a:xfrm>
          <a:off x="0" y="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FEFFE-A0E2-451F-AC23-F2417A68F3FB}">
      <dsp:nvSpPr>
        <dsp:cNvPr id="0" name=""/>
        <dsp:cNvSpPr/>
      </dsp:nvSpPr>
      <dsp:spPr>
        <a:xfrm>
          <a:off x="0" y="0"/>
          <a:ext cx="8596668" cy="97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Pursue a new community center?</a:t>
          </a:r>
        </a:p>
      </dsp:txBody>
      <dsp:txXfrm>
        <a:off x="0" y="0"/>
        <a:ext cx="8596668" cy="970193"/>
      </dsp:txXfrm>
    </dsp:sp>
    <dsp:sp modelId="{016DBFA9-01D9-49F5-8613-7EFDC48D527F}">
      <dsp:nvSpPr>
        <dsp:cNvPr id="0" name=""/>
        <dsp:cNvSpPr/>
      </dsp:nvSpPr>
      <dsp:spPr>
        <a:xfrm>
          <a:off x="0" y="970193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C35EA-AA9E-4A8B-867D-F6B5ED87601B}">
      <dsp:nvSpPr>
        <dsp:cNvPr id="0" name=""/>
        <dsp:cNvSpPr/>
      </dsp:nvSpPr>
      <dsp:spPr>
        <a:xfrm>
          <a:off x="0" y="970193"/>
          <a:ext cx="8596668" cy="97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If so, renovate/expand or new construction?</a:t>
          </a:r>
        </a:p>
      </dsp:txBody>
      <dsp:txXfrm>
        <a:off x="0" y="970193"/>
        <a:ext cx="8596668" cy="970193"/>
      </dsp:txXfrm>
    </dsp:sp>
    <dsp:sp modelId="{1F015752-5525-4839-A553-112EAE11CAF8}">
      <dsp:nvSpPr>
        <dsp:cNvPr id="0" name=""/>
        <dsp:cNvSpPr/>
      </dsp:nvSpPr>
      <dsp:spPr>
        <a:xfrm>
          <a:off x="0" y="1940386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5EE4D-77E3-4CD6-99DA-7D92A9524449}">
      <dsp:nvSpPr>
        <dsp:cNvPr id="0" name=""/>
        <dsp:cNvSpPr/>
      </dsp:nvSpPr>
      <dsp:spPr>
        <a:xfrm>
          <a:off x="0" y="1940386"/>
          <a:ext cx="8596668" cy="97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If new construction, where should it be located?</a:t>
          </a:r>
        </a:p>
      </dsp:txBody>
      <dsp:txXfrm>
        <a:off x="0" y="1940386"/>
        <a:ext cx="8596668" cy="970193"/>
      </dsp:txXfrm>
    </dsp:sp>
    <dsp:sp modelId="{37E2756B-7DFF-4AE6-9113-C800D10D4AD9}">
      <dsp:nvSpPr>
        <dsp:cNvPr id="0" name=""/>
        <dsp:cNvSpPr/>
      </dsp:nvSpPr>
      <dsp:spPr>
        <a:xfrm>
          <a:off x="0" y="2910579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60986-83C6-4A41-9FF2-5627F0BE06E0}">
      <dsp:nvSpPr>
        <dsp:cNvPr id="0" name=""/>
        <dsp:cNvSpPr/>
      </dsp:nvSpPr>
      <dsp:spPr>
        <a:xfrm>
          <a:off x="0" y="2910579"/>
          <a:ext cx="8596668" cy="97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If new construction, what to do with old community center?</a:t>
          </a:r>
        </a:p>
      </dsp:txBody>
      <dsp:txXfrm>
        <a:off x="0" y="2910579"/>
        <a:ext cx="8596668" cy="970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1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Master Plan Next Steps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>
            <a:normAutofit/>
          </a:bodyPr>
          <a:lstStyle/>
          <a:p>
            <a:r>
              <a:rPr lang="en-US"/>
              <a:t>Community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6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850153"/>
              </p:ext>
            </p:extLst>
          </p:nvPr>
        </p:nvGraphicFramePr>
        <p:xfrm>
          <a:off x="677863" y="502508"/>
          <a:ext cx="8596312" cy="584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15849" y="2388977"/>
            <a:ext cx="2010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97% of respondents indicated this is very/somewhat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7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985960"/>
              </p:ext>
            </p:extLst>
          </p:nvPr>
        </p:nvGraphicFramePr>
        <p:xfrm>
          <a:off x="677863" y="502508"/>
          <a:ext cx="8596312" cy="584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15849" y="2356024"/>
            <a:ext cx="2010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87% of respondents used park facilities provided by City of Crestwood</a:t>
            </a:r>
          </a:p>
        </p:txBody>
      </p:sp>
    </p:spTree>
    <p:extLst>
      <p:ext uri="{BB962C8B-B14F-4D97-AF65-F5344CB8AC3E}">
        <p14:creationId xmlns:p14="http://schemas.microsoft.com/office/powerpoint/2010/main" val="159360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63386"/>
              </p:ext>
            </p:extLst>
          </p:nvPr>
        </p:nvGraphicFramePr>
        <p:xfrm>
          <a:off x="677863" y="502508"/>
          <a:ext cx="8596312" cy="584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24087" y="2347784"/>
            <a:ext cx="2215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62% of respondents rely on Crestwood the most</a:t>
            </a:r>
          </a:p>
        </p:txBody>
      </p:sp>
    </p:spTree>
    <p:extLst>
      <p:ext uri="{BB962C8B-B14F-4D97-AF65-F5344CB8AC3E}">
        <p14:creationId xmlns:p14="http://schemas.microsoft.com/office/powerpoint/2010/main" val="216709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Citizen Survey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327165-EFF5-9F20-88AB-D87F5C6A6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648589"/>
              </p:ext>
            </p:extLst>
          </p:nvPr>
        </p:nvGraphicFramePr>
        <p:xfrm>
          <a:off x="4876847" y="944563"/>
          <a:ext cx="6656769" cy="492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23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4335054" cy="1320800"/>
          </a:xfrm>
        </p:spPr>
        <p:txBody>
          <a:bodyPr>
            <a:normAutofit/>
          </a:bodyPr>
          <a:lstStyle/>
          <a:p>
            <a:r>
              <a:rPr lang="en-US" dirty="0"/>
              <a:t>Resident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554863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High Priority: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PIR: 200 		Walking and jogging track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PIR: 200		Adult fitness and wellness programs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(Note: these two are the highest PIR items in the entire survey)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PIR: 137		Weights and cardio fitness area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PIR: 108		Senior health and wellness programs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Dumbbells on a gym floor">
            <a:extLst>
              <a:ext uri="{FF2B5EF4-FFF2-40B4-BE49-F238E27FC236}">
                <a16:creationId xmlns:a16="http://schemas.microsoft.com/office/drawing/2014/main" id="{9776B473-37FA-6CB0-A5CD-AD778C634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84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695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4314544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Resident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Medium Priority: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97		Yoga studio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84		Community events or meeting space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79		Senior educational programs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77		Concessions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77		Indoor playground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66		Child care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66		Aerobics/dance studio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65		STEAM/tech classes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8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4249229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Resident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Medium Priority (continued)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65		Multi-activity gymnasium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60		Learning kitchen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60		Birthday party rental space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59		Arts/crafts room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58		Spinning studio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PIR: 51		Community art gallery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6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FF6513-4BEB-BB91-DF18-F714B15CF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30219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60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New Construction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2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556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7525"/>
            <a:ext cx="8596668" cy="4533838"/>
          </a:xfrm>
        </p:spPr>
        <p:txBody>
          <a:bodyPr>
            <a:normAutofit/>
          </a:bodyPr>
          <a:lstStyle/>
          <a:p>
            <a:r>
              <a:rPr lang="en-US"/>
              <a:t>September 2021 – City holds meeting at Community Center to discuss condition of the facility.</a:t>
            </a:r>
          </a:p>
          <a:p>
            <a:pPr lvl="1"/>
            <a:r>
              <a:rPr lang="en-US"/>
              <a:t>Staff memo noted the facility was built in 1978 (45 years old). </a:t>
            </a:r>
          </a:p>
          <a:p>
            <a:pPr lvl="1"/>
            <a:r>
              <a:rPr lang="en-US"/>
              <a:t>Many aspects of the building are original and are 20-30 years beyond their useful life. Some updates have been performed.</a:t>
            </a:r>
          </a:p>
          <a:p>
            <a:pPr lvl="2"/>
            <a:r>
              <a:rPr lang="en-US"/>
              <a:t>HVAC – all but one unit have been replaced recently. New HVAC units “work” but have caused problems.</a:t>
            </a:r>
          </a:p>
          <a:p>
            <a:pPr lvl="2"/>
            <a:r>
              <a:rPr lang="en-US"/>
              <a:t>Lighting needs to be replaced throughout the building.</a:t>
            </a:r>
          </a:p>
          <a:p>
            <a:pPr lvl="1"/>
            <a:r>
              <a:rPr lang="en-US"/>
              <a:t>Exterior elements of the building are well into their useful lives:</a:t>
            </a:r>
          </a:p>
          <a:p>
            <a:pPr lvl="2"/>
            <a:r>
              <a:rPr lang="en-US"/>
              <a:t>Brick exterior, appears to be good condition, is 45 years into a 50-100 year lifespan</a:t>
            </a:r>
          </a:p>
          <a:p>
            <a:pPr lvl="2"/>
            <a:r>
              <a:rPr lang="en-US"/>
              <a:t>Roofing was replaced in 2017, and is 6 years into a 25 year lifespan</a:t>
            </a:r>
          </a:p>
          <a:p>
            <a:pPr lvl="2"/>
            <a:r>
              <a:rPr lang="en-US"/>
              <a:t>Windows and doors are original and need to be replaced</a:t>
            </a:r>
          </a:p>
          <a:p>
            <a:pPr lvl="1"/>
            <a:r>
              <a:rPr lang="en-US"/>
              <a:t>The finishes and layout of the building are outdated and not serving the community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7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3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New Construction Space Program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610383"/>
              </p:ext>
            </p:extLst>
          </p:nvPr>
        </p:nvGraphicFramePr>
        <p:xfrm>
          <a:off x="3146594" y="795277"/>
          <a:ext cx="4581010" cy="364236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206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357">
                <a:tc>
                  <a:txBody>
                    <a:bodyPr/>
                    <a:lstStyle/>
                    <a:p>
                      <a:endParaRPr lang="en-US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5710" marR="79585" marT="15917" marB="1193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>
                          <a:solidFill>
                            <a:schemeClr val="tx1"/>
                          </a:solidFill>
                        </a:rPr>
                        <a:t>Existing </a:t>
                      </a:r>
                      <a:r>
                        <a:rPr lang="en-US" sz="1400" b="1" cap="none" spc="0" err="1">
                          <a:solidFill>
                            <a:schemeClr val="tx1"/>
                          </a:solidFill>
                        </a:rPr>
                        <a:t>Comm</a:t>
                      </a:r>
                      <a:r>
                        <a:rPr lang="en-US" sz="1400" b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cap="none" spc="0" err="1">
                          <a:solidFill>
                            <a:schemeClr val="tx1"/>
                          </a:solidFill>
                        </a:rPr>
                        <a:t>Ctr</a:t>
                      </a:r>
                      <a:endParaRPr lang="en-US" sz="14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55710" marR="79585" marT="15917" marB="1193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>
                          <a:solidFill>
                            <a:schemeClr val="tx1"/>
                          </a:solidFill>
                        </a:rPr>
                        <a:t>New Construction</a:t>
                      </a:r>
                    </a:p>
                  </a:txBody>
                  <a:tcPr marL="55710" marR="79585" marT="15917" marB="1193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pPr algn="l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Space Type</a:t>
                      </a:r>
                    </a:p>
                  </a:txBody>
                  <a:tcPr marL="55710" marR="79585" marT="15917" marB="119378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Sq. Ft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Sq.</a:t>
                      </a:r>
                      <a:r>
                        <a:rPr lang="en-US" sz="1000" cap="none" spc="0" baseline="0" dirty="0">
                          <a:solidFill>
                            <a:schemeClr val="tx1"/>
                          </a:solidFill>
                        </a:rPr>
                        <a:t> Ft.</a:t>
                      </a:r>
                      <a:endParaRPr lang="en-US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Admin</a:t>
                      </a:r>
                    </a:p>
                  </a:txBody>
                  <a:tcPr marL="55710" marR="79585" marT="15917" marB="119378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1,300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1,692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Children’s</a:t>
                      </a:r>
                    </a:p>
                  </a:txBody>
                  <a:tcPr marL="55710" marR="79585" marT="15917" marB="119378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1,075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Flex</a:t>
                      </a:r>
                    </a:p>
                  </a:txBody>
                  <a:tcPr marL="55710" marR="79585" marT="15917" marB="119378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895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MP</a:t>
                      </a:r>
                      <a:r>
                        <a:rPr lang="en-US" sz="1000" cap="none" spc="0" baseline="0">
                          <a:solidFill>
                            <a:schemeClr val="tx1"/>
                          </a:solidFill>
                        </a:rPr>
                        <a:t> &amp; Community</a:t>
                      </a:r>
                      <a:endParaRPr lang="en-US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5710" marR="79585" marT="15917" marB="119378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1,900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1,465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Fitness</a:t>
                      </a:r>
                    </a:p>
                  </a:txBody>
                  <a:tcPr marL="55710" marR="79585" marT="15917" marB="119378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3,340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7,573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Gym + Track</a:t>
                      </a:r>
                    </a:p>
                  </a:txBody>
                  <a:tcPr marL="55710" marR="79585" marT="15917" marB="119378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6,365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16,403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Lockers/Restroom</a:t>
                      </a:r>
                    </a:p>
                  </a:txBody>
                  <a:tcPr marL="55710" marR="79585" marT="15917" marB="119378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1,200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1,191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Support</a:t>
                      </a:r>
                    </a:p>
                  </a:txBody>
                  <a:tcPr marL="55710" marR="79585" marT="15917" marB="119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1,900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5,310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pPr algn="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55710" marR="79585" marT="15917" marB="119378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22,700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41,400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485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Renovation/Expansion</a:t>
            </a:r>
          </a:p>
        </p:txBody>
      </p:sp>
    </p:spTree>
    <p:extLst>
      <p:ext uri="{BB962C8B-B14F-4D97-AF65-F5344CB8AC3E}">
        <p14:creationId xmlns:p14="http://schemas.microsoft.com/office/powerpoint/2010/main" val="382757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6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638" y="0"/>
            <a:ext cx="12198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24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Reno/Expansion Space Program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44298"/>
              </p:ext>
            </p:extLst>
          </p:nvPr>
        </p:nvGraphicFramePr>
        <p:xfrm>
          <a:off x="2884903" y="795279"/>
          <a:ext cx="5101293" cy="364236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88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endParaRPr lang="en-US" sz="14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55465" marR="79236" marT="15847" marB="11885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>
                          <a:solidFill>
                            <a:schemeClr val="tx1"/>
                          </a:solidFill>
                        </a:rPr>
                        <a:t>Existing </a:t>
                      </a:r>
                      <a:r>
                        <a:rPr lang="en-US" sz="1400" b="1" cap="none" spc="0" err="1">
                          <a:solidFill>
                            <a:schemeClr val="tx1"/>
                          </a:solidFill>
                        </a:rPr>
                        <a:t>Comm</a:t>
                      </a:r>
                      <a:r>
                        <a:rPr lang="en-US" sz="1400" b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cap="none" spc="0" err="1">
                          <a:solidFill>
                            <a:schemeClr val="tx1"/>
                          </a:solidFill>
                        </a:rPr>
                        <a:t>Ctr</a:t>
                      </a:r>
                      <a:endParaRPr lang="en-US" sz="14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55465" marR="79236" marT="15847" marB="11885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Reno/Expansion</a:t>
                      </a:r>
                    </a:p>
                  </a:txBody>
                  <a:tcPr marL="55465" marR="79236" marT="15847" marB="11885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48">
                <a:tc>
                  <a:txBody>
                    <a:bodyPr/>
                    <a:lstStyle/>
                    <a:p>
                      <a:pPr algn="l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Space Type</a:t>
                      </a:r>
                    </a:p>
                  </a:txBody>
                  <a:tcPr marL="55465" marR="79236" marT="15847" marB="11885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Sq. Ft</a:t>
                      </a:r>
                    </a:p>
                  </a:txBody>
                  <a:tcPr marL="55465" marR="79236" marT="15847" marB="118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Sq.</a:t>
                      </a:r>
                      <a:r>
                        <a:rPr lang="en-US" sz="1000" cap="none" spc="0" baseline="0">
                          <a:solidFill>
                            <a:schemeClr val="tx1"/>
                          </a:solidFill>
                        </a:rPr>
                        <a:t> Ft.</a:t>
                      </a:r>
                      <a:endParaRPr lang="en-US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5465" marR="79236" marT="15847" marB="118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4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Admin</a:t>
                      </a:r>
                    </a:p>
                  </a:txBody>
                  <a:tcPr marL="55465" marR="79236" marT="15847" marB="11885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1,300</a:t>
                      </a:r>
                    </a:p>
                  </a:txBody>
                  <a:tcPr marL="55465" marR="79236" marT="15847" marB="118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1,639</a:t>
                      </a:r>
                    </a:p>
                  </a:txBody>
                  <a:tcPr marL="91038" marR="91038" marT="45519" marB="45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4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Children’s</a:t>
                      </a:r>
                    </a:p>
                  </a:txBody>
                  <a:tcPr marL="55465" marR="79236" marT="15847" marB="11885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55465" marR="79236" marT="15847" marB="118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839</a:t>
                      </a:r>
                    </a:p>
                  </a:txBody>
                  <a:tcPr marL="91038" marR="91038" marT="45519" marB="45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4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Flex</a:t>
                      </a:r>
                    </a:p>
                  </a:txBody>
                  <a:tcPr marL="55465" marR="79236" marT="15847" marB="11885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5465" marR="79236" marT="15847" marB="118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463</a:t>
                      </a:r>
                    </a:p>
                  </a:txBody>
                  <a:tcPr marL="91038" marR="91038" marT="45519" marB="45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4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MP</a:t>
                      </a:r>
                      <a:r>
                        <a:rPr lang="en-US" sz="1000" cap="none" spc="0" baseline="0">
                          <a:solidFill>
                            <a:schemeClr val="tx1"/>
                          </a:solidFill>
                        </a:rPr>
                        <a:t> &amp; Community</a:t>
                      </a:r>
                      <a:endParaRPr lang="en-US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5465" marR="79236" marT="15847" marB="11885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1,900</a:t>
                      </a:r>
                    </a:p>
                  </a:txBody>
                  <a:tcPr marL="55465" marR="79236" marT="15847" marB="118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2,051</a:t>
                      </a:r>
                    </a:p>
                  </a:txBody>
                  <a:tcPr marL="91038" marR="91038" marT="45519" marB="45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4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Fitness</a:t>
                      </a:r>
                    </a:p>
                  </a:txBody>
                  <a:tcPr marL="55465" marR="79236" marT="15847" marB="11885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3,340</a:t>
                      </a:r>
                    </a:p>
                  </a:txBody>
                  <a:tcPr marL="55465" marR="79236" marT="15847" marB="118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7,601</a:t>
                      </a:r>
                    </a:p>
                  </a:txBody>
                  <a:tcPr marL="91038" marR="91038" marT="45519" marB="45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4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Gym + Track</a:t>
                      </a:r>
                    </a:p>
                  </a:txBody>
                  <a:tcPr marL="55465" marR="79236" marT="15847" marB="11885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6,365</a:t>
                      </a:r>
                    </a:p>
                  </a:txBody>
                  <a:tcPr marL="55465" marR="79236" marT="15847" marB="118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18,477</a:t>
                      </a:r>
                    </a:p>
                  </a:txBody>
                  <a:tcPr marL="91038" marR="91038" marT="45519" marB="45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4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Lockers/Restroom</a:t>
                      </a:r>
                    </a:p>
                  </a:txBody>
                  <a:tcPr marL="55465" marR="79236" marT="15847" marB="11885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1,200</a:t>
                      </a:r>
                    </a:p>
                  </a:txBody>
                  <a:tcPr marL="55465" marR="79236" marT="15847" marB="118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1,606</a:t>
                      </a:r>
                    </a:p>
                  </a:txBody>
                  <a:tcPr marL="91038" marR="91038" marT="45519" marB="45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84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Support</a:t>
                      </a:r>
                    </a:p>
                  </a:txBody>
                  <a:tcPr marL="55465" marR="79236" marT="15847" marB="1188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1,900</a:t>
                      </a:r>
                    </a:p>
                  </a:txBody>
                  <a:tcPr marL="55465" marR="79236" marT="15847" marB="118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3,130</a:t>
                      </a:r>
                    </a:p>
                  </a:txBody>
                  <a:tcPr marL="91038" marR="91038" marT="45519" marB="45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194">
                <a:tc>
                  <a:txBody>
                    <a:bodyPr/>
                    <a:lstStyle/>
                    <a:p>
                      <a:pPr algn="r"/>
                      <a:r>
                        <a:rPr lang="en-US" sz="1200" b="1" cap="none" spc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55465" marR="79236" marT="15847" marB="11885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cap="none" spc="0">
                          <a:solidFill>
                            <a:schemeClr val="tx1"/>
                          </a:solidFill>
                        </a:rPr>
                        <a:t>22,700</a:t>
                      </a:r>
                    </a:p>
                  </a:txBody>
                  <a:tcPr marL="55465" marR="79236" marT="15847" marB="118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44,300</a:t>
                      </a:r>
                    </a:p>
                  </a:txBody>
                  <a:tcPr marL="91038" marR="91038" marT="45519" marB="45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037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Space Program Comparison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37328"/>
              </p:ext>
            </p:extLst>
          </p:nvPr>
        </p:nvGraphicFramePr>
        <p:xfrm>
          <a:off x="1768186" y="609600"/>
          <a:ext cx="7289192" cy="3642367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828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357">
                <a:tc>
                  <a:txBody>
                    <a:bodyPr/>
                    <a:lstStyle/>
                    <a:p>
                      <a:endParaRPr lang="en-US" sz="14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55710" marR="79585" marT="15917" marB="1193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>
                          <a:solidFill>
                            <a:schemeClr val="tx1"/>
                          </a:solidFill>
                        </a:rPr>
                        <a:t>Existing </a:t>
                      </a:r>
                      <a:r>
                        <a:rPr lang="en-US" sz="1400" b="1" cap="none" spc="0" err="1">
                          <a:solidFill>
                            <a:schemeClr val="tx1"/>
                          </a:solidFill>
                        </a:rPr>
                        <a:t>Comm</a:t>
                      </a:r>
                      <a:r>
                        <a:rPr lang="en-US" sz="1400" b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cap="none" spc="0" err="1">
                          <a:solidFill>
                            <a:schemeClr val="tx1"/>
                          </a:solidFill>
                        </a:rPr>
                        <a:t>Ctr</a:t>
                      </a:r>
                      <a:endParaRPr lang="en-US" sz="14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55710" marR="79585" marT="15917" marB="1193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>
                          <a:solidFill>
                            <a:schemeClr val="tx1"/>
                          </a:solidFill>
                        </a:rPr>
                        <a:t>Reno/Expansion</a:t>
                      </a:r>
                    </a:p>
                  </a:txBody>
                  <a:tcPr marL="55710" marR="79585" marT="15917" marB="1193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>
                          <a:solidFill>
                            <a:schemeClr val="tx1"/>
                          </a:solidFill>
                        </a:rPr>
                        <a:t>New Const.</a:t>
                      </a:r>
                    </a:p>
                  </a:txBody>
                  <a:tcPr marL="55710" marR="79585" marT="15917" marB="1193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Space Type</a:t>
                      </a:r>
                    </a:p>
                  </a:txBody>
                  <a:tcPr marL="55710" marR="79585" marT="15917" marB="119378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Sq. Ft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Sq.</a:t>
                      </a:r>
                      <a:r>
                        <a:rPr lang="en-US" sz="1000" cap="none" spc="0" baseline="0" dirty="0">
                          <a:solidFill>
                            <a:schemeClr val="tx1"/>
                          </a:solidFill>
                        </a:rPr>
                        <a:t> Ft.</a:t>
                      </a:r>
                      <a:endParaRPr lang="en-US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Sq.</a:t>
                      </a:r>
                      <a:r>
                        <a:rPr lang="en-US" sz="1000" cap="none" spc="0" baseline="0" dirty="0">
                          <a:solidFill>
                            <a:schemeClr val="tx1"/>
                          </a:solidFill>
                        </a:rPr>
                        <a:t> Ft.</a:t>
                      </a:r>
                      <a:endParaRPr lang="en-US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Admin</a:t>
                      </a:r>
                    </a:p>
                  </a:txBody>
                  <a:tcPr marL="55710" marR="79585" marT="15917" marB="119378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1,300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1,639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1,692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Children’s</a:t>
                      </a:r>
                    </a:p>
                  </a:txBody>
                  <a:tcPr marL="55710" marR="79585" marT="15917" marB="119378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839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1,075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Flex</a:t>
                      </a:r>
                    </a:p>
                  </a:txBody>
                  <a:tcPr marL="55710" marR="79585" marT="15917" marB="119378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463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895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MP</a:t>
                      </a:r>
                      <a:r>
                        <a:rPr lang="en-US" sz="1000" cap="none" spc="0" baseline="0">
                          <a:solidFill>
                            <a:schemeClr val="tx1"/>
                          </a:solidFill>
                        </a:rPr>
                        <a:t> &amp; Community</a:t>
                      </a:r>
                      <a:endParaRPr lang="en-US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5710" marR="79585" marT="15917" marB="119378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1,900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2,051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1,465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Fitness</a:t>
                      </a:r>
                    </a:p>
                  </a:txBody>
                  <a:tcPr marL="55710" marR="79585" marT="15917" marB="119378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3,340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7,601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7,573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Gym + Track</a:t>
                      </a:r>
                    </a:p>
                  </a:txBody>
                  <a:tcPr marL="55710" marR="79585" marT="15917" marB="119378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6,365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18,477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16,403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Lockers/Restroom</a:t>
                      </a:r>
                    </a:p>
                  </a:txBody>
                  <a:tcPr marL="55710" marR="79585" marT="15917" marB="119378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1,200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1,606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1,191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Support</a:t>
                      </a:r>
                    </a:p>
                  </a:txBody>
                  <a:tcPr marL="55710" marR="79585" marT="15917" marB="119378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1,900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3,130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5,310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301">
                <a:tc>
                  <a:txBody>
                    <a:bodyPr/>
                    <a:lstStyle/>
                    <a:p>
                      <a:pPr algn="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55710" marR="79585" marT="15917" marB="119378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22,700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44,300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41,400</a:t>
                      </a:r>
                    </a:p>
                  </a:txBody>
                  <a:tcPr marL="55710" marR="79585" marT="15917" marB="1193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255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Estimated Cost Comparison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59315"/>
              </p:ext>
            </p:extLst>
          </p:nvPr>
        </p:nvGraphicFramePr>
        <p:xfrm>
          <a:off x="1587149" y="1404136"/>
          <a:ext cx="7085671" cy="240995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81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5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9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142">
                <a:tc>
                  <a:txBody>
                    <a:bodyPr/>
                    <a:lstStyle/>
                    <a:p>
                      <a:endParaRPr lang="en-US" sz="2700" b="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56830" marT="31366" marB="15683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0" cap="none" spc="0" dirty="0">
                          <a:solidFill>
                            <a:schemeClr val="tx1"/>
                          </a:solidFill>
                        </a:rPr>
                        <a:t>New Facility</a:t>
                      </a:r>
                    </a:p>
                  </a:txBody>
                  <a:tcPr marL="0" marR="156830" marT="31366" marB="15683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0" cap="none" spc="0" dirty="0" err="1">
                          <a:solidFill>
                            <a:schemeClr val="tx1"/>
                          </a:solidFill>
                        </a:rPr>
                        <a:t>Reno+Expansion</a:t>
                      </a:r>
                      <a:endParaRPr lang="en-US" sz="27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56830" marT="31366" marB="15683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272">
                <a:tc>
                  <a:txBody>
                    <a:bodyPr/>
                    <a:lstStyle/>
                    <a:p>
                      <a:pPr algn="r"/>
                      <a:r>
                        <a:rPr lang="en-US" sz="2100" cap="none" spc="0" dirty="0">
                          <a:solidFill>
                            <a:schemeClr val="tx1"/>
                          </a:solidFill>
                        </a:rPr>
                        <a:t>Construction</a:t>
                      </a:r>
                    </a:p>
                  </a:txBody>
                  <a:tcPr marL="0" marR="156830" marT="47049" marB="1568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cap="none" spc="0" dirty="0">
                          <a:solidFill>
                            <a:schemeClr val="tx1"/>
                          </a:solidFill>
                        </a:rPr>
                        <a:t>$22,615,183</a:t>
                      </a:r>
                    </a:p>
                  </a:txBody>
                  <a:tcPr marL="0" marR="156830" marT="47049" marB="1568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cap="none" spc="0" dirty="0">
                          <a:solidFill>
                            <a:schemeClr val="tx1"/>
                          </a:solidFill>
                        </a:rPr>
                        <a:t>$17,476,939</a:t>
                      </a:r>
                    </a:p>
                  </a:txBody>
                  <a:tcPr marL="0" marR="156830" marT="47049" marB="1568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272">
                <a:tc>
                  <a:txBody>
                    <a:bodyPr/>
                    <a:lstStyle/>
                    <a:p>
                      <a:pPr algn="r"/>
                      <a:r>
                        <a:rPr lang="en-US" sz="2100" cap="none" spc="0" dirty="0">
                          <a:solidFill>
                            <a:schemeClr val="tx1"/>
                          </a:solidFill>
                        </a:rPr>
                        <a:t>Soft Costs</a:t>
                      </a:r>
                    </a:p>
                  </a:txBody>
                  <a:tcPr marL="0" marR="156830" marT="47049" marB="1568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cap="none" spc="0" dirty="0">
                          <a:solidFill>
                            <a:schemeClr val="tx1"/>
                          </a:solidFill>
                        </a:rPr>
                        <a:t>$4,938,480</a:t>
                      </a:r>
                    </a:p>
                  </a:txBody>
                  <a:tcPr marL="0" marR="156830" marT="47049" marB="1568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cap="none" spc="0" dirty="0">
                          <a:solidFill>
                            <a:schemeClr val="tx1"/>
                          </a:solidFill>
                        </a:rPr>
                        <a:t>$3,897,070</a:t>
                      </a:r>
                    </a:p>
                  </a:txBody>
                  <a:tcPr marL="0" marR="156830" marT="47049" marB="1568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72">
                <a:tc>
                  <a:txBody>
                    <a:bodyPr/>
                    <a:lstStyle/>
                    <a:p>
                      <a:pPr algn="r"/>
                      <a:r>
                        <a:rPr lang="en-US" sz="2100" b="1" cap="none" spc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0" marR="156830" marT="47049" marB="1568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cap="none" spc="0">
                          <a:solidFill>
                            <a:schemeClr val="tx1"/>
                          </a:solidFill>
                        </a:rPr>
                        <a:t>$27,553,662</a:t>
                      </a:r>
                    </a:p>
                  </a:txBody>
                  <a:tcPr marL="0" marR="156830" marT="47049" marB="1568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cap="none" spc="0" dirty="0">
                          <a:solidFill>
                            <a:schemeClr val="tx1"/>
                          </a:solidFill>
                        </a:rPr>
                        <a:t>$21,374,009</a:t>
                      </a:r>
                    </a:p>
                  </a:txBody>
                  <a:tcPr marL="0" marR="156830" marT="47049" marB="1568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379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sz="3300"/>
              <a:t>Reno/Expansion vs New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New construction is more costly, but you can build exactly what you want, where you want.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Reno/expansion will make use of existing HVAC… including some of the existing HVAC problems.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Reno/expansion will have unforeseen circumstances that will drive up cost (lead paint/asbestos, unseen deterioration over the years, electrical system issues, code compliance,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…)</a:t>
            </a:r>
          </a:p>
        </p:txBody>
      </p:sp>
      <p:pic>
        <p:nvPicPr>
          <p:cNvPr id="5" name="Picture 4" descr="Rolls of blueprints">
            <a:extLst>
              <a:ext uri="{FF2B5EF4-FFF2-40B4-BE49-F238E27FC236}">
                <a16:creationId xmlns:a16="http://schemas.microsoft.com/office/drawing/2014/main" id="{2C100367-C331-31C7-2355-30F1A7FFE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1" r="-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9899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sz="3300"/>
              <a:t>Reno/Expansion vs New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Reno/expansion will require compromises on design and features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Reno/expansion will disrupt current operations for 12-20 months while construction is under way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Reno/expansion requires using the existing footprint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Many aspects of the renovated/expanded building will still be very old after the project is complete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Rolls of blueprints">
            <a:extLst>
              <a:ext uri="{FF2B5EF4-FFF2-40B4-BE49-F238E27FC236}">
                <a16:creationId xmlns:a16="http://schemas.microsoft.com/office/drawing/2014/main" id="{2C100367-C331-31C7-2355-30F1A7FFE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1" r="-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444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Process Review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02604C-8FE7-01B5-B6E6-F8A2D57BC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32000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384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sz="3300"/>
              <a:t>Reno/Expansion vs New Construction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4942143" cy="3880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want to be as confident as possible that the community will be satisfied with the end result, </a:t>
            </a:r>
          </a:p>
          <a:p>
            <a:r>
              <a:rPr lang="en-US" dirty="0">
                <a:solidFill>
                  <a:schemeClr val="bg1"/>
                </a:solidFill>
              </a:rPr>
              <a:t>We are positioning our Parks and Recreation Department for success for the next several decades.</a:t>
            </a:r>
          </a:p>
          <a:p>
            <a:r>
              <a:rPr lang="en-US" dirty="0">
                <a:solidFill>
                  <a:schemeClr val="bg1"/>
                </a:solidFill>
              </a:rPr>
              <a:t>After discussing with consultant team, and internal discussions, staff recommends new construction.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Rolls of blueprints">
            <a:extLst>
              <a:ext uri="{FF2B5EF4-FFF2-40B4-BE49-F238E27FC236}">
                <a16:creationId xmlns:a16="http://schemas.microsoft.com/office/drawing/2014/main" id="{7BC8F9A3-8F79-E829-09BA-4749126E8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1" r="-2" b="-2"/>
          <a:stretch/>
        </p:blipFill>
        <p:spPr>
          <a:xfrm>
            <a:off x="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704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Construction Location</a:t>
            </a:r>
          </a:p>
        </p:txBody>
      </p:sp>
    </p:spTree>
    <p:extLst>
      <p:ext uri="{BB962C8B-B14F-4D97-AF65-F5344CB8AC3E}">
        <p14:creationId xmlns:p14="http://schemas.microsoft.com/office/powerpoint/2010/main" val="3539808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New Construction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Staff evaluated locations for a new construction community center:</a:t>
            </a:r>
          </a:p>
          <a:p>
            <a:pPr lvl="1"/>
            <a:r>
              <a:rPr lang="en-US" dirty="0"/>
              <a:t>On the “sledding hill”</a:t>
            </a:r>
          </a:p>
          <a:p>
            <a:pPr lvl="1"/>
            <a:r>
              <a:rPr lang="en-US" dirty="0"/>
              <a:t>On the existing footprint</a:t>
            </a:r>
          </a:p>
          <a:p>
            <a:pPr lvl="1"/>
            <a:r>
              <a:rPr lang="en-US" dirty="0"/>
              <a:t>On the ballfield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63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6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151254">
            <a:off x="4292164" y="4368407"/>
            <a:ext cx="1029744" cy="15487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E048E5-3271-7F3E-77A7-CA4048226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92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Hill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4" y="816638"/>
            <a:ext cx="5002885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Hill location quickly eliminated </a:t>
            </a:r>
          </a:p>
          <a:p>
            <a:r>
              <a:rPr lang="en-US" dirty="0"/>
              <a:t>Too close to adjacent residences</a:t>
            </a:r>
          </a:p>
          <a:p>
            <a:r>
              <a:rPr lang="en-US" dirty="0"/>
              <a:t>Not able to have sufficient parking </a:t>
            </a:r>
          </a:p>
          <a:p>
            <a:r>
              <a:rPr lang="en-US" dirty="0"/>
              <a:t>Leaves much of the existing parking (between current Community Center and ballfield) open with no real purpose</a:t>
            </a:r>
          </a:p>
          <a:p>
            <a:r>
              <a:rPr lang="en-US" dirty="0"/>
              <a:t>Hill identified in Master Plan for other uses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30028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2722359">
            <a:off x="4948740" y="199902"/>
            <a:ext cx="1089887" cy="15344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87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Existing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Building on the existing footprint is a viable option </a:t>
            </a:r>
          </a:p>
          <a:p>
            <a:r>
              <a:rPr lang="en-US" dirty="0"/>
              <a:t>However this would disrupt Parks and Rec operations for over a year while construction was under way </a:t>
            </a:r>
          </a:p>
          <a:p>
            <a:r>
              <a:rPr lang="en-US" dirty="0"/>
              <a:t>We’d have to find a place to house full-time staff</a:t>
            </a:r>
          </a:p>
          <a:p>
            <a:r>
              <a:rPr lang="en-US" dirty="0"/>
              <a:t>We would have to let go all part-time employees </a:t>
            </a:r>
          </a:p>
          <a:p>
            <a:pPr lvl="1"/>
            <a:r>
              <a:rPr lang="en-US" dirty="0"/>
              <a:t>When we re-open these employees would have moved on to new employers. Brand new staff learning a new job and a new facility at the same time.</a:t>
            </a:r>
          </a:p>
          <a:p>
            <a:r>
              <a:rPr lang="en-US" dirty="0"/>
              <a:t>Revenue loss as program offerings impacted during construction. No memberships.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33297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8"/>
            <a:ext cx="12192000" cy="68379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8281552">
            <a:off x="7859735" y="1990098"/>
            <a:ext cx="1255293" cy="19228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50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Ballfield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Staff recommends this location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 current ballfield is underutilized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Robust Baseball/softball programs require multiple fields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This is not a major revenue source and requires a fair amount of maintenance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Building here would allow us to continue operations at the current Community Center during construction, with less disruption to the rest of the park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 new community center here would use the existing parking lots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 new community center at this location could be positioned to dramatically enhance the “park entrance” experience as residents drive up the hill and see the new facility</a:t>
            </a:r>
          </a:p>
          <a:p>
            <a:pPr>
              <a:lnSpc>
                <a:spcPct val="90000"/>
              </a:lnSpc>
            </a:pPr>
            <a:endParaRPr lang="en-US" sz="1500" u="sng" dirty="0"/>
          </a:p>
        </p:txBody>
      </p:sp>
    </p:spTree>
    <p:extLst>
      <p:ext uri="{BB962C8B-B14F-4D97-AF65-F5344CB8AC3E}">
        <p14:creationId xmlns:p14="http://schemas.microsoft.com/office/powerpoint/2010/main" val="2285587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Old Community Center Uses</a:t>
            </a:r>
          </a:p>
        </p:txBody>
      </p:sp>
    </p:spTree>
    <p:extLst>
      <p:ext uri="{BB962C8B-B14F-4D97-AF65-F5344CB8AC3E}">
        <p14:creationId xmlns:p14="http://schemas.microsoft.com/office/powerpoint/2010/main" val="398888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Recommendations Seeking Approval Tonight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3DB09B-C95F-63AF-7E28-C4DEDB6372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670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49017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What to do with current community center?</a:t>
            </a:r>
          </a:p>
        </p:txBody>
      </p:sp>
      <p:pic>
        <p:nvPicPr>
          <p:cNvPr id="7" name="Graphic 6" descr="Bulldozer">
            <a:extLst>
              <a:ext uri="{FF2B5EF4-FFF2-40B4-BE49-F238E27FC236}">
                <a16:creationId xmlns:a16="http://schemas.microsoft.com/office/drawing/2014/main" id="{38054BF6-CA69-F1FC-F836-518313EA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474" y="2159331"/>
            <a:ext cx="2915973" cy="29159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160" y="2160589"/>
            <a:ext cx="5817958" cy="3880773"/>
          </a:xfrm>
        </p:spPr>
        <p:txBody>
          <a:bodyPr>
            <a:normAutofit/>
          </a:bodyPr>
          <a:lstStyle/>
          <a:p>
            <a:r>
              <a:rPr lang="en-US" dirty="0"/>
              <a:t>We could demolish the facility and return the area to green space – this is the lowest cost option. </a:t>
            </a:r>
          </a:p>
          <a:p>
            <a:r>
              <a:rPr lang="en-US" dirty="0"/>
              <a:t>Alternatively, staff developed the idea of partially demolishing the facility, retaining the gymnasium, a small administrative support area, the restrooms and renovated locker rooms, and renovating this modified facility into a pickleball and event center.</a:t>
            </a:r>
          </a:p>
        </p:txBody>
      </p:sp>
    </p:spTree>
    <p:extLst>
      <p:ext uri="{BB962C8B-B14F-4D97-AF65-F5344CB8AC3E}">
        <p14:creationId xmlns:p14="http://schemas.microsoft.com/office/powerpoint/2010/main" val="3954739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1" y="518231"/>
            <a:ext cx="7869377" cy="5821537"/>
          </a:xfrm>
        </p:spPr>
      </p:pic>
    </p:spTree>
    <p:extLst>
      <p:ext uri="{BB962C8B-B14F-4D97-AF65-F5344CB8AC3E}">
        <p14:creationId xmlns:p14="http://schemas.microsoft.com/office/powerpoint/2010/main" val="2946215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Old Community Center </a:t>
            </a:r>
            <a:r>
              <a:rPr lang="en-US" dirty="0" err="1"/>
              <a:t>Pickleball</a:t>
            </a:r>
            <a:r>
              <a:rPr lang="en-US" dirty="0"/>
              <a:t> Complex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Multiple indoor pickleball courts within the existing gymnasium</a:t>
            </a:r>
          </a:p>
          <a:p>
            <a:r>
              <a:rPr lang="en-US" dirty="0"/>
              <a:t>Adjacent outdoor pickleball court area with family games like shuffleboard and bocce ball</a:t>
            </a:r>
          </a:p>
          <a:p>
            <a:r>
              <a:rPr lang="en-US" dirty="0"/>
              <a:t>This would satisfy some of the other high priority resident survey items, create additional community value, generate revenue and heighten interest in the overall project</a:t>
            </a:r>
          </a:p>
          <a:p>
            <a:r>
              <a:rPr lang="en-US" dirty="0"/>
              <a:t>Aside from pickleball, the old single gymnasium could still be rented out for events like trivia nights.</a:t>
            </a:r>
          </a:p>
          <a:p>
            <a:r>
              <a:rPr lang="en-US" dirty="0"/>
              <a:t>A cost estimate for this project is $2 million.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5580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A761A44-A936-4382-8A16-7ED6A2903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59EE73-661E-48AA-A374-BF2B850F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653EA91-5E43-427F-B0AB-1B8A496BC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7571081-E136-40F9-B123-3A16F53BE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3197C11-EFC2-4F71-BEFF-B7EE3EEF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74C7561-7217-4DBC-8C63-2BB8560D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6EB4E4EC-EA7F-4A46-9AF5-7E3E4E543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048D13B-C50D-4EF9-AB6D-86713B7D4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8213FFC7-C869-40A9-8DBD-B311B342E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029FB91-93F5-4D40-9014-8D5108951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6022FD2-DE49-41E6-B3BF-B113018CA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8825CE5A-3D80-858A-7A77-992BA9CBA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3" r="-1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3E698-EFED-64AD-E7D4-C2DEC0DE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Vision Board Examples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2559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4"/>
            <a:ext cx="12217340" cy="69233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152DCF-B3EB-998C-CB04-0CD6ACFE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4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21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797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B35181-9EC3-FE5D-9C20-23BCA21A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2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Case for New Community Center</a:t>
            </a:r>
          </a:p>
        </p:txBody>
      </p:sp>
    </p:spTree>
    <p:extLst>
      <p:ext uri="{BB962C8B-B14F-4D97-AF65-F5344CB8AC3E}">
        <p14:creationId xmlns:p14="http://schemas.microsoft.com/office/powerpoint/2010/main" val="2881180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a of white umbrellas with one blue one in the crowd">
            <a:extLst>
              <a:ext uri="{FF2B5EF4-FFF2-40B4-BE49-F238E27FC236}">
                <a16:creationId xmlns:a16="http://schemas.microsoft.com/office/drawing/2014/main" id="{269A11EF-30AD-DF22-F89E-B4780EBD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b="10679"/>
          <a:stretch/>
        </p:blipFill>
        <p:spPr>
          <a:xfrm>
            <a:off x="-3175" y="10"/>
            <a:ext cx="12191999" cy="6857990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91A5D46-F2E3-4974-A895-A2DEEBEB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1894666F-0CB6-4014-ABCF-426E5EDAE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DF2860-ABF7-4F74-89F8-9CBDCCADC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B4CE9F-D335-4602-A59E-6979B22BF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id="{BFBC228F-2DFC-45B5-975F-21E263F09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Community Center Business Operations</a:t>
            </a:r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D8E34D7A-30E3-491D-99CA-C2336EF32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13B7CD7-BCC8-4B82-AC3F-1D7034FB6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2786047" y="2159000"/>
            <a:ext cx="7869512" cy="388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following slides compare the business operations of our current community center against a hypothetical new community center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facility’s cost recovery rate is well below average, at 55%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outdated, unattractive facility makes it difficult to sell memberships. Just to get the members we have we must keep membership rates low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the facility is small, we are limited in the quantity and variety of programs we can offer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new facility would sell more memberships, and we could demand a higher price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3FC69E52-5CCC-4C61-9326-4B704BD33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FF613078-C954-4AAC-B2AC-AF3997D58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29A158D4-8753-45B9-939E-0926960B2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4FD1545-5F8E-416B-9805-DD6D2C3D3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799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3368-C43E-69C9-5C1F-AB75D1415D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Regional Cost Recovery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AE7A-1D95-7E6E-DEEF-F358BAB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Webster Groves: 89%</a:t>
            </a:r>
          </a:p>
          <a:p>
            <a:r>
              <a:rPr lang="en-US" dirty="0"/>
              <a:t>Sunset Hills: 80-90%</a:t>
            </a:r>
          </a:p>
          <a:p>
            <a:r>
              <a:rPr lang="en-US" dirty="0"/>
              <a:t>Clayton: 94% (pre-COVID), 77% (post-COVID)</a:t>
            </a:r>
          </a:p>
          <a:p>
            <a:r>
              <a:rPr lang="en-US" dirty="0"/>
              <a:t>Richmond Heights: 90-100%</a:t>
            </a:r>
          </a:p>
          <a:p>
            <a:r>
              <a:rPr lang="en-US" dirty="0"/>
              <a:t>Ballwin: 90-100%</a:t>
            </a:r>
          </a:p>
          <a:p>
            <a:r>
              <a:rPr lang="en-US" dirty="0"/>
              <a:t>Des Peres: 80%</a:t>
            </a:r>
          </a:p>
          <a:p>
            <a:r>
              <a:rPr lang="en-US" dirty="0">
                <a:solidFill>
                  <a:srgbClr val="FF0000"/>
                </a:solidFill>
              </a:rPr>
              <a:t>Crestwood: 58%</a:t>
            </a:r>
          </a:p>
        </p:txBody>
      </p:sp>
    </p:spTree>
    <p:extLst>
      <p:ext uri="{BB962C8B-B14F-4D97-AF65-F5344CB8AC3E}">
        <p14:creationId xmlns:p14="http://schemas.microsoft.com/office/powerpoint/2010/main" val="284032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9482" cy="68580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DA5453-7A4A-F740-A7A5-4A21750E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9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071" y="2075935"/>
            <a:ext cx="746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74509"/>
              </p:ext>
            </p:extLst>
          </p:nvPr>
        </p:nvGraphicFramePr>
        <p:xfrm>
          <a:off x="456566" y="1945950"/>
          <a:ext cx="558963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Staffing: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Recreation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3 Recreation Specialists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Custodian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PT Staffing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$84,500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Operational Costs: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(Utilities,</a:t>
                      </a:r>
                      <a:r>
                        <a:rPr lang="en-US" baseline="0" dirty="0"/>
                        <a:t> Maintenance, Programming)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$380,000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Costs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$824,500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60095" y="1407760"/>
            <a:ext cx="5546183" cy="734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Current Facility Costs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43695"/>
              </p:ext>
            </p:extLst>
          </p:nvPr>
        </p:nvGraphicFramePr>
        <p:xfrm>
          <a:off x="6294957" y="1945950"/>
          <a:ext cx="558963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Staffing: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Recreation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   Facility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Recreation Supervisor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2 Rec</a:t>
                      </a:r>
                      <a:r>
                        <a:rPr lang="en-US" baseline="0" dirty="0"/>
                        <a:t> Specialists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   2 Custodians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PT Staffing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Operational </a:t>
                      </a:r>
                      <a:r>
                        <a:rPr lang="en-US"/>
                        <a:t>Costs: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$425,000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Costs: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$1,180,000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48783" y="1407760"/>
            <a:ext cx="5546183" cy="734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New Facility Costs</a:t>
            </a:r>
          </a:p>
        </p:txBody>
      </p:sp>
    </p:spTree>
    <p:extLst>
      <p:ext uri="{BB962C8B-B14F-4D97-AF65-F5344CB8AC3E}">
        <p14:creationId xmlns:p14="http://schemas.microsoft.com/office/powerpoint/2010/main" val="2605545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071" y="2075935"/>
            <a:ext cx="746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89017"/>
              </p:ext>
            </p:extLst>
          </p:nvPr>
        </p:nvGraphicFramePr>
        <p:xfrm>
          <a:off x="398131" y="2295078"/>
          <a:ext cx="558963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$122,568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Programmatic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Silver Sneakers/Active Renew</a:t>
                      </a:r>
                      <a:r>
                        <a:rPr lang="en-US" baseline="0" dirty="0"/>
                        <a:t>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Rentals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$457,568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109" y="1708931"/>
            <a:ext cx="4491825" cy="734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Current Facility Revenues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94477"/>
              </p:ext>
            </p:extLst>
          </p:nvPr>
        </p:nvGraphicFramePr>
        <p:xfrm>
          <a:off x="6316573" y="2295078"/>
          <a:ext cx="558963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$397,991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Programmatic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$485,000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Silver Sneakers/Active Renew</a:t>
                      </a:r>
                      <a:r>
                        <a:rPr lang="en-US" baseline="0" dirty="0"/>
                        <a:t>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Rentals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$980,991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316573" y="1708931"/>
            <a:ext cx="4491825" cy="734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New Facility Revenues</a:t>
            </a:r>
          </a:p>
        </p:txBody>
      </p:sp>
    </p:spTree>
    <p:extLst>
      <p:ext uri="{BB962C8B-B14F-4D97-AF65-F5344CB8AC3E}">
        <p14:creationId xmlns:p14="http://schemas.microsoft.com/office/powerpoint/2010/main" val="863397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Operating Costs and Revenues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220224"/>
              </p:ext>
            </p:extLst>
          </p:nvPr>
        </p:nvGraphicFramePr>
        <p:xfrm>
          <a:off x="677690" y="2328539"/>
          <a:ext cx="85963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Facility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$457,568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$824,500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($366,932)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$998,000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$1,180,000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($182,000)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63695E-E692-9CED-67FB-C296EDABBC08}"/>
              </a:ext>
            </a:extLst>
          </p:cNvPr>
          <p:cNvSpPr txBox="1"/>
          <p:nvPr/>
        </p:nvSpPr>
        <p:spPr>
          <a:xfrm>
            <a:off x="677334" y="4077477"/>
            <a:ext cx="9288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While the new facility still operates at a deficit, the overall cost recovery is now 84%,</a:t>
            </a:r>
            <a:br>
              <a:rPr lang="en-US" dirty="0"/>
            </a:br>
            <a:r>
              <a:rPr lang="en-US" dirty="0"/>
              <a:t>which in line with regional norms. Our goal would be to achieve a greater cost recovery</a:t>
            </a:r>
            <a:br>
              <a:rPr lang="en-US" dirty="0"/>
            </a:br>
            <a:r>
              <a:rPr lang="en-US" dirty="0"/>
              <a:t>but for the purposes of this pro forma we wanted to be conservative.</a:t>
            </a:r>
          </a:p>
        </p:txBody>
      </p:sp>
    </p:spTree>
    <p:extLst>
      <p:ext uri="{BB962C8B-B14F-4D97-AF65-F5344CB8AC3E}">
        <p14:creationId xmlns:p14="http://schemas.microsoft.com/office/powerpoint/2010/main" val="4203264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Program Revenues and Memberships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reason for improved cost recovery is memberships and new program revenue, adding $275k and $200k in increased revenues,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881770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Program Revenues and Memberships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reason for improved cost recovery is memberships and new program revenue, adding $275k and $200k in increased revenues, respectively.</a:t>
            </a:r>
          </a:p>
          <a:p>
            <a:r>
              <a:rPr lang="en-US" dirty="0"/>
              <a:t>Some detail on those projections:</a:t>
            </a:r>
          </a:p>
          <a:p>
            <a:pPr lvl="1"/>
            <a:r>
              <a:rPr lang="en-US" dirty="0"/>
              <a:t>We project to sell a greater number of memberships, at a higher fee</a:t>
            </a:r>
          </a:p>
          <a:p>
            <a:pPr lvl="1"/>
            <a:r>
              <a:rPr lang="en-US" dirty="0"/>
              <a:t>The membership fees are based on a study of regional community center memberships and are in line with area norms</a:t>
            </a:r>
          </a:p>
          <a:p>
            <a:pPr lvl="1"/>
            <a:r>
              <a:rPr lang="en-US" dirty="0"/>
              <a:t>The membership sales numbers are based on our market reach (~70,000 in our 15-minute drive-time area) and assume we achieve an industry standard membership rate (5%).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7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4682-0BC7-1D99-B975-A80958D0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Market Area </a:t>
            </a:r>
            <a:br>
              <a:rPr lang="en-US" dirty="0"/>
            </a:br>
            <a:r>
              <a:rPr lang="en-US" dirty="0"/>
              <a:t>(15 Min Drive)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FDD49-C997-784D-9424-2897C0128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344984" cy="3880773"/>
          </a:xfrm>
        </p:spPr>
        <p:txBody>
          <a:bodyPr>
            <a:normAutofit/>
          </a:bodyPr>
          <a:lstStyle/>
          <a:p>
            <a:r>
              <a:rPr lang="en-US" dirty="0"/>
              <a:t>We looked at our market area, excluding Kirkwood, Webster, and  Sunset Hills</a:t>
            </a:r>
          </a:p>
          <a:p>
            <a:r>
              <a:rPr lang="en-US" dirty="0"/>
              <a:t>We’re left with an estimated 70,000 target customers</a:t>
            </a:r>
          </a:p>
          <a:p>
            <a:r>
              <a:rPr lang="en-US" dirty="0"/>
              <a:t>Membership revenues assume we sell passes to 5% of this customer 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39584-B14F-73E8-293D-48AE32EB6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53" r="1781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9842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2DE3-F0C8-5FCA-E813-C29AAC00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73" y="350978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Memberships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5A2B-BCDA-D03C-74B3-C3B1D7D6A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40" y="1671778"/>
            <a:ext cx="3176589" cy="3880773"/>
          </a:xfrm>
        </p:spPr>
        <p:txBody>
          <a:bodyPr>
            <a:normAutofit/>
          </a:bodyPr>
          <a:lstStyle/>
          <a:p>
            <a:r>
              <a:rPr lang="en-US" dirty="0"/>
              <a:t>We have 19 membership categories</a:t>
            </a:r>
          </a:p>
          <a:p>
            <a:r>
              <a:rPr lang="en-US" dirty="0"/>
              <a:t>Here are the current number of memberships and rates </a:t>
            </a:r>
          </a:p>
          <a:p>
            <a:r>
              <a:rPr lang="en-US" dirty="0"/>
              <a:t>In total, we currently generate $122,568 in membership revenue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A408F0-8C28-79DD-E333-143176479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56982"/>
              </p:ext>
            </p:extLst>
          </p:nvPr>
        </p:nvGraphicFramePr>
        <p:xfrm>
          <a:off x="4213271" y="179237"/>
          <a:ext cx="4361845" cy="6499526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549800">
                  <a:extLst>
                    <a:ext uri="{9D8B030D-6E8A-4147-A177-3AD203B41FA5}">
                      <a16:colId xmlns:a16="http://schemas.microsoft.com/office/drawing/2014/main" val="2272931355"/>
                    </a:ext>
                  </a:extLst>
                </a:gridCol>
                <a:gridCol w="702560">
                  <a:extLst>
                    <a:ext uri="{9D8B030D-6E8A-4147-A177-3AD203B41FA5}">
                      <a16:colId xmlns:a16="http://schemas.microsoft.com/office/drawing/2014/main" val="2971838970"/>
                    </a:ext>
                  </a:extLst>
                </a:gridCol>
                <a:gridCol w="1109485">
                  <a:extLst>
                    <a:ext uri="{9D8B030D-6E8A-4147-A177-3AD203B41FA5}">
                      <a16:colId xmlns:a16="http://schemas.microsoft.com/office/drawing/2014/main" val="3927593144"/>
                    </a:ext>
                  </a:extLst>
                </a:gridCol>
              </a:tblGrid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Membership Type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#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89963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8603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52642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43612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0824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Non-Resident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4296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3204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88356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573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205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Rec Pass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33887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2020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35231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2570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50173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All Facility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8827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2848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16416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1544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97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$495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9245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 All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96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0184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2DE3-F0C8-5FCA-E813-C29AAC00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73" y="350978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Memberships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5A2B-BCDA-D03C-74B3-C3B1D7D6A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40" y="1671778"/>
            <a:ext cx="3176589" cy="3880773"/>
          </a:xfrm>
        </p:spPr>
        <p:txBody>
          <a:bodyPr>
            <a:normAutofit/>
          </a:bodyPr>
          <a:lstStyle/>
          <a:p>
            <a:r>
              <a:rPr lang="en-US" dirty="0"/>
              <a:t>We would maintain most membership categories except Lindbergh SD</a:t>
            </a:r>
          </a:p>
          <a:p>
            <a:r>
              <a:rPr lang="en-US" dirty="0"/>
              <a:t>Based on our market reach we believe we can sell more memberships</a:t>
            </a:r>
          </a:p>
          <a:p>
            <a:r>
              <a:rPr lang="en-US" dirty="0"/>
              <a:t>This slide shows the estimated increase in memberships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A408F0-8C28-79DD-E333-143176479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85985"/>
              </p:ext>
            </p:extLst>
          </p:nvPr>
        </p:nvGraphicFramePr>
        <p:xfrm>
          <a:off x="4213271" y="179237"/>
          <a:ext cx="5271267" cy="6499526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560912">
                  <a:extLst>
                    <a:ext uri="{9D8B030D-6E8A-4147-A177-3AD203B41FA5}">
                      <a16:colId xmlns:a16="http://schemas.microsoft.com/office/drawing/2014/main" val="2272931355"/>
                    </a:ext>
                  </a:extLst>
                </a:gridCol>
                <a:gridCol w="623349">
                  <a:extLst>
                    <a:ext uri="{9D8B030D-6E8A-4147-A177-3AD203B41FA5}">
                      <a16:colId xmlns:a16="http://schemas.microsoft.com/office/drawing/2014/main" val="2971838970"/>
                    </a:ext>
                  </a:extLst>
                </a:gridCol>
                <a:gridCol w="1043503">
                  <a:extLst>
                    <a:ext uri="{9D8B030D-6E8A-4147-A177-3AD203B41FA5}">
                      <a16:colId xmlns:a16="http://schemas.microsoft.com/office/drawing/2014/main" val="3927593144"/>
                    </a:ext>
                  </a:extLst>
                </a:gridCol>
                <a:gridCol w="1043503">
                  <a:extLst>
                    <a:ext uri="{9D8B030D-6E8A-4147-A177-3AD203B41FA5}">
                      <a16:colId xmlns:a16="http://schemas.microsoft.com/office/drawing/2014/main" val="1353122581"/>
                    </a:ext>
                  </a:extLst>
                </a:gridCol>
              </a:tblGrid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Membership Type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Current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Projected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89963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8603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3,205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52642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43612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0824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Non-Resident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4296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3204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88356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573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205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Rec Pass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33887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2020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35231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2570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50173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All Facility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150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8827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2848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16416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1544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_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97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_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9245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 All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9634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F2BEA3-6CC6-F90F-E470-3DEA4CE09758}"/>
              </a:ext>
            </a:extLst>
          </p:cNvPr>
          <p:cNvSpPr txBox="1"/>
          <p:nvPr/>
        </p:nvSpPr>
        <p:spPr>
          <a:xfrm>
            <a:off x="9185945" y="1082180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These 40 go into Non-Residents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1EC6B-4E47-256E-1BAA-C54B6CF3DE1C}"/>
              </a:ext>
            </a:extLst>
          </p:cNvPr>
          <p:cNvSpPr txBox="1"/>
          <p:nvPr/>
        </p:nvSpPr>
        <p:spPr>
          <a:xfrm>
            <a:off x="9185944" y="3429000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These 24 go into Non-Residents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C35DE-D19A-B063-2986-944BDC7545FE}"/>
              </a:ext>
            </a:extLst>
          </p:cNvPr>
          <p:cNvSpPr txBox="1"/>
          <p:nvPr/>
        </p:nvSpPr>
        <p:spPr>
          <a:xfrm>
            <a:off x="9185944" y="3740791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These 3 go into Non-Residents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8B6AB-1876-17D4-B68A-AE2CBAB03DF7}"/>
              </a:ext>
            </a:extLst>
          </p:cNvPr>
          <p:cNvSpPr txBox="1"/>
          <p:nvPr/>
        </p:nvSpPr>
        <p:spPr>
          <a:xfrm>
            <a:off x="9253270" y="5809376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These 10 go into Non-Residents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89D7C-3F68-D307-687C-8B8C79D664A6}"/>
              </a:ext>
            </a:extLst>
          </p:cNvPr>
          <p:cNvSpPr txBox="1"/>
          <p:nvPr/>
        </p:nvSpPr>
        <p:spPr>
          <a:xfrm>
            <a:off x="9253270" y="6121167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These 21 go into Non-Residents</a:t>
            </a:r>
          </a:p>
        </p:txBody>
      </p:sp>
    </p:spTree>
    <p:extLst>
      <p:ext uri="{BB962C8B-B14F-4D97-AF65-F5344CB8AC3E}">
        <p14:creationId xmlns:p14="http://schemas.microsoft.com/office/powerpoint/2010/main" val="1906333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2DE3-F0C8-5FCA-E813-C29AAC00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73" y="350978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Memberships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5A2B-BCDA-D03C-74B3-C3B1D7D6A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40" y="1671778"/>
            <a:ext cx="3176589" cy="3880773"/>
          </a:xfrm>
        </p:spPr>
        <p:txBody>
          <a:bodyPr>
            <a:normAutofit/>
          </a:bodyPr>
          <a:lstStyle/>
          <a:p>
            <a:r>
              <a:rPr lang="en-US" dirty="0"/>
              <a:t>We would maintain most membership categories except Lindbergh SD</a:t>
            </a:r>
          </a:p>
          <a:p>
            <a:r>
              <a:rPr lang="en-US" dirty="0"/>
              <a:t>Based on our market reach we believe we can sell more memberships</a:t>
            </a:r>
          </a:p>
          <a:p>
            <a:r>
              <a:rPr lang="en-US" dirty="0"/>
              <a:t>This slide shows the estimated increase in memberships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A408F0-8C28-79DD-E333-1431764798A9}"/>
              </a:ext>
            </a:extLst>
          </p:cNvPr>
          <p:cNvGraphicFramePr>
            <a:graphicFrameLocks noGrp="1"/>
          </p:cNvGraphicFramePr>
          <p:nvPr/>
        </p:nvGraphicFramePr>
        <p:xfrm>
          <a:off x="4213271" y="179237"/>
          <a:ext cx="5271267" cy="6499526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560912">
                  <a:extLst>
                    <a:ext uri="{9D8B030D-6E8A-4147-A177-3AD203B41FA5}">
                      <a16:colId xmlns:a16="http://schemas.microsoft.com/office/drawing/2014/main" val="2272931355"/>
                    </a:ext>
                  </a:extLst>
                </a:gridCol>
                <a:gridCol w="623349">
                  <a:extLst>
                    <a:ext uri="{9D8B030D-6E8A-4147-A177-3AD203B41FA5}">
                      <a16:colId xmlns:a16="http://schemas.microsoft.com/office/drawing/2014/main" val="2971838970"/>
                    </a:ext>
                  </a:extLst>
                </a:gridCol>
                <a:gridCol w="1043503">
                  <a:extLst>
                    <a:ext uri="{9D8B030D-6E8A-4147-A177-3AD203B41FA5}">
                      <a16:colId xmlns:a16="http://schemas.microsoft.com/office/drawing/2014/main" val="3927593144"/>
                    </a:ext>
                  </a:extLst>
                </a:gridCol>
                <a:gridCol w="1043503">
                  <a:extLst>
                    <a:ext uri="{9D8B030D-6E8A-4147-A177-3AD203B41FA5}">
                      <a16:colId xmlns:a16="http://schemas.microsoft.com/office/drawing/2014/main" val="1353122581"/>
                    </a:ext>
                  </a:extLst>
                </a:gridCol>
              </a:tblGrid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Membership Type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Current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Projected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89963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8603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3,205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52642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43612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0824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Non-Resident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4296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3204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88356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573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205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Rec Pass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33887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2020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35231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2570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50173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All Facility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150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8827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2848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16416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1544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_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97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_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9245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 All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963431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7B20EAEA-D2FA-1703-7599-77F8ACC8BBC3}"/>
              </a:ext>
            </a:extLst>
          </p:cNvPr>
          <p:cNvSpPr/>
          <p:nvPr/>
        </p:nvSpPr>
        <p:spPr>
          <a:xfrm>
            <a:off x="4066499" y="-272138"/>
            <a:ext cx="5564809" cy="2567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DAA85-5B4E-EC94-E11E-A19FD4D9F4A9}"/>
              </a:ext>
            </a:extLst>
          </p:cNvPr>
          <p:cNvSpPr txBox="1"/>
          <p:nvPr/>
        </p:nvSpPr>
        <p:spPr>
          <a:xfrm>
            <a:off x="9350899" y="471449"/>
            <a:ext cx="2841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membership sales in this category increase revenues from $57k to $71k</a:t>
            </a:r>
          </a:p>
        </p:txBody>
      </p:sp>
    </p:spTree>
    <p:extLst>
      <p:ext uri="{BB962C8B-B14F-4D97-AF65-F5344CB8AC3E}">
        <p14:creationId xmlns:p14="http://schemas.microsoft.com/office/powerpoint/2010/main" val="2689835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2DE3-F0C8-5FCA-E813-C29AAC00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73" y="350978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Memberships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5A2B-BCDA-D03C-74B3-C3B1D7D6A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40" y="1671778"/>
            <a:ext cx="3176589" cy="3880773"/>
          </a:xfrm>
        </p:spPr>
        <p:txBody>
          <a:bodyPr>
            <a:normAutofit/>
          </a:bodyPr>
          <a:lstStyle/>
          <a:p>
            <a:r>
              <a:rPr lang="en-US" dirty="0"/>
              <a:t>We would maintain most membership categories except Lindbergh SD</a:t>
            </a:r>
          </a:p>
          <a:p>
            <a:r>
              <a:rPr lang="en-US" dirty="0"/>
              <a:t>Based on our market reach we believe we can sell more memberships</a:t>
            </a:r>
          </a:p>
          <a:p>
            <a:r>
              <a:rPr lang="en-US" dirty="0"/>
              <a:t>This slide shows the estimated increase in memberships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A408F0-8C28-79DD-E333-143176479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71876"/>
              </p:ext>
            </p:extLst>
          </p:nvPr>
        </p:nvGraphicFramePr>
        <p:xfrm>
          <a:off x="4213271" y="179237"/>
          <a:ext cx="5271267" cy="6499526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560912">
                  <a:extLst>
                    <a:ext uri="{9D8B030D-6E8A-4147-A177-3AD203B41FA5}">
                      <a16:colId xmlns:a16="http://schemas.microsoft.com/office/drawing/2014/main" val="2272931355"/>
                    </a:ext>
                  </a:extLst>
                </a:gridCol>
                <a:gridCol w="623349">
                  <a:extLst>
                    <a:ext uri="{9D8B030D-6E8A-4147-A177-3AD203B41FA5}">
                      <a16:colId xmlns:a16="http://schemas.microsoft.com/office/drawing/2014/main" val="2971838970"/>
                    </a:ext>
                  </a:extLst>
                </a:gridCol>
                <a:gridCol w="1043503">
                  <a:extLst>
                    <a:ext uri="{9D8B030D-6E8A-4147-A177-3AD203B41FA5}">
                      <a16:colId xmlns:a16="http://schemas.microsoft.com/office/drawing/2014/main" val="3927593144"/>
                    </a:ext>
                  </a:extLst>
                </a:gridCol>
                <a:gridCol w="1043503">
                  <a:extLst>
                    <a:ext uri="{9D8B030D-6E8A-4147-A177-3AD203B41FA5}">
                      <a16:colId xmlns:a16="http://schemas.microsoft.com/office/drawing/2014/main" val="1353122581"/>
                    </a:ext>
                  </a:extLst>
                </a:gridCol>
              </a:tblGrid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Membership Type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Current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Projected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89963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8603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3,205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52642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43612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0824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Non-Resident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4296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3204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88356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573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205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Rec Pass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33887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2020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35231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2570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50173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All Facility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150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8827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2848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16416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1544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_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97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_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9245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 All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963431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7B20EAEA-D2FA-1703-7599-77F8ACC8BBC3}"/>
              </a:ext>
            </a:extLst>
          </p:cNvPr>
          <p:cNvSpPr/>
          <p:nvPr/>
        </p:nvSpPr>
        <p:spPr>
          <a:xfrm>
            <a:off x="4066499" y="1912834"/>
            <a:ext cx="5564809" cy="2567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17852F-3801-BA4A-69D1-FD85C46A1622}"/>
              </a:ext>
            </a:extLst>
          </p:cNvPr>
          <p:cNvSpPr txBox="1"/>
          <p:nvPr/>
        </p:nvSpPr>
        <p:spPr>
          <a:xfrm>
            <a:off x="9350899" y="2438315"/>
            <a:ext cx="2659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category increases revenues from $25k to $176k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E72EAF-8D8C-AA26-6116-9FC1BDF33659}"/>
              </a:ext>
            </a:extLst>
          </p:cNvPr>
          <p:cNvSpPr/>
          <p:nvPr/>
        </p:nvSpPr>
        <p:spPr>
          <a:xfrm>
            <a:off x="4066499" y="-272138"/>
            <a:ext cx="5564809" cy="2567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15817-C48F-C621-8CD1-2124C716813C}"/>
              </a:ext>
            </a:extLst>
          </p:cNvPr>
          <p:cNvSpPr txBox="1"/>
          <p:nvPr/>
        </p:nvSpPr>
        <p:spPr>
          <a:xfrm>
            <a:off x="9350899" y="471449"/>
            <a:ext cx="2841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membership sales in this category increase revenues from $57k to $71k</a:t>
            </a:r>
          </a:p>
        </p:txBody>
      </p:sp>
    </p:spTree>
    <p:extLst>
      <p:ext uri="{BB962C8B-B14F-4D97-AF65-F5344CB8AC3E}">
        <p14:creationId xmlns:p14="http://schemas.microsoft.com/office/powerpoint/2010/main" val="262505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Open House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36287" y="2160589"/>
            <a:ext cx="2934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Multi-Activity Gym (26)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Weights/Cardio Fitness Area (26)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Walking/Jogging Track (25)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Yoga Studio (19)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" b="4556"/>
          <a:stretch/>
        </p:blipFill>
        <p:spPr>
          <a:xfrm>
            <a:off x="206283" y="1394221"/>
            <a:ext cx="6029355" cy="431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786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2DE3-F0C8-5FCA-E813-C29AAC00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73" y="350978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Memberships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5A2B-BCDA-D03C-74B3-C3B1D7D6A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40" y="1671778"/>
            <a:ext cx="3176589" cy="3880773"/>
          </a:xfrm>
        </p:spPr>
        <p:txBody>
          <a:bodyPr>
            <a:normAutofit/>
          </a:bodyPr>
          <a:lstStyle/>
          <a:p>
            <a:r>
              <a:rPr lang="en-US" dirty="0"/>
              <a:t>We would maintain most membership categories except Lindbergh SD</a:t>
            </a:r>
          </a:p>
          <a:p>
            <a:r>
              <a:rPr lang="en-US" dirty="0"/>
              <a:t>Based on our market reach we believe we can sell more memberships</a:t>
            </a:r>
          </a:p>
          <a:p>
            <a:r>
              <a:rPr lang="en-US" dirty="0"/>
              <a:t>This slide shows the estimated increase in memberships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A408F0-8C28-79DD-E333-1431764798A9}"/>
              </a:ext>
            </a:extLst>
          </p:cNvPr>
          <p:cNvGraphicFramePr>
            <a:graphicFrameLocks noGrp="1"/>
          </p:cNvGraphicFramePr>
          <p:nvPr/>
        </p:nvGraphicFramePr>
        <p:xfrm>
          <a:off x="4213271" y="179237"/>
          <a:ext cx="5271267" cy="6499526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560912">
                  <a:extLst>
                    <a:ext uri="{9D8B030D-6E8A-4147-A177-3AD203B41FA5}">
                      <a16:colId xmlns:a16="http://schemas.microsoft.com/office/drawing/2014/main" val="2272931355"/>
                    </a:ext>
                  </a:extLst>
                </a:gridCol>
                <a:gridCol w="623349">
                  <a:extLst>
                    <a:ext uri="{9D8B030D-6E8A-4147-A177-3AD203B41FA5}">
                      <a16:colId xmlns:a16="http://schemas.microsoft.com/office/drawing/2014/main" val="2971838970"/>
                    </a:ext>
                  </a:extLst>
                </a:gridCol>
                <a:gridCol w="1043503">
                  <a:extLst>
                    <a:ext uri="{9D8B030D-6E8A-4147-A177-3AD203B41FA5}">
                      <a16:colId xmlns:a16="http://schemas.microsoft.com/office/drawing/2014/main" val="3927593144"/>
                    </a:ext>
                  </a:extLst>
                </a:gridCol>
                <a:gridCol w="1043503">
                  <a:extLst>
                    <a:ext uri="{9D8B030D-6E8A-4147-A177-3AD203B41FA5}">
                      <a16:colId xmlns:a16="http://schemas.microsoft.com/office/drawing/2014/main" val="1353122581"/>
                    </a:ext>
                  </a:extLst>
                </a:gridCol>
              </a:tblGrid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Membership Type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Current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Projected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89963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8603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3,205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52642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43612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0824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Non-Resident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4296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3204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88356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573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205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Rec Pass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33887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2020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35231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2570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50173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All Facility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150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8827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2848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16416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1544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_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97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_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9245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 All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963431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7B20EAEA-D2FA-1703-7599-77F8ACC8BBC3}"/>
              </a:ext>
            </a:extLst>
          </p:cNvPr>
          <p:cNvSpPr/>
          <p:nvPr/>
        </p:nvSpPr>
        <p:spPr>
          <a:xfrm>
            <a:off x="4066499" y="1912834"/>
            <a:ext cx="5564809" cy="2567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B8B910-EA22-FBA9-C4C7-C121C09DF489}"/>
              </a:ext>
            </a:extLst>
          </p:cNvPr>
          <p:cNvSpPr/>
          <p:nvPr/>
        </p:nvSpPr>
        <p:spPr>
          <a:xfrm>
            <a:off x="4066499" y="4355428"/>
            <a:ext cx="5564809" cy="2567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D0703-BBC6-2625-C193-54827681B8C2}"/>
              </a:ext>
            </a:extLst>
          </p:cNvPr>
          <p:cNvSpPr txBox="1"/>
          <p:nvPr/>
        </p:nvSpPr>
        <p:spPr>
          <a:xfrm>
            <a:off x="9484538" y="4870855"/>
            <a:ext cx="2659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this category increases revenues from $40k to $150k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7B348E-39D5-CAF9-EE12-26CC0F10CD96}"/>
              </a:ext>
            </a:extLst>
          </p:cNvPr>
          <p:cNvSpPr/>
          <p:nvPr/>
        </p:nvSpPr>
        <p:spPr>
          <a:xfrm>
            <a:off x="4066499" y="-272138"/>
            <a:ext cx="5564809" cy="2567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14634A-7025-82E1-A697-2AA6782ECCD2}"/>
              </a:ext>
            </a:extLst>
          </p:cNvPr>
          <p:cNvSpPr txBox="1"/>
          <p:nvPr/>
        </p:nvSpPr>
        <p:spPr>
          <a:xfrm>
            <a:off x="9350899" y="2438315"/>
            <a:ext cx="2659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category increases revenues from $25k to $176k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809DD-F874-1686-A561-B5724D0A5772}"/>
              </a:ext>
            </a:extLst>
          </p:cNvPr>
          <p:cNvSpPr txBox="1"/>
          <p:nvPr/>
        </p:nvSpPr>
        <p:spPr>
          <a:xfrm>
            <a:off x="9350899" y="471449"/>
            <a:ext cx="2841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membership sales in this category increase revenues from $57k to $71k</a:t>
            </a:r>
          </a:p>
        </p:txBody>
      </p:sp>
    </p:spTree>
    <p:extLst>
      <p:ext uri="{BB962C8B-B14F-4D97-AF65-F5344CB8AC3E}">
        <p14:creationId xmlns:p14="http://schemas.microsoft.com/office/powerpoint/2010/main" val="35195008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2DE3-F0C8-5FCA-E813-C29AAC00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73" y="350978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Memberships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5A2B-BCDA-D03C-74B3-C3B1D7D6A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40" y="1671778"/>
            <a:ext cx="3176589" cy="3880773"/>
          </a:xfrm>
        </p:spPr>
        <p:txBody>
          <a:bodyPr>
            <a:normAutofit/>
          </a:bodyPr>
          <a:lstStyle/>
          <a:p>
            <a:r>
              <a:rPr lang="en-US" dirty="0"/>
              <a:t>Aside from an increase in membership sales, a new community center would be able to charge higher membership fees</a:t>
            </a:r>
          </a:p>
          <a:p>
            <a:r>
              <a:rPr lang="en-US" dirty="0"/>
              <a:t>This table shows our current fees and the proposed fees for a new facility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A408F0-8C28-79DD-E333-143176479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07143"/>
              </p:ext>
            </p:extLst>
          </p:nvPr>
        </p:nvGraphicFramePr>
        <p:xfrm>
          <a:off x="4213271" y="179237"/>
          <a:ext cx="5271267" cy="6499526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560912">
                  <a:extLst>
                    <a:ext uri="{9D8B030D-6E8A-4147-A177-3AD203B41FA5}">
                      <a16:colId xmlns:a16="http://schemas.microsoft.com/office/drawing/2014/main" val="2272931355"/>
                    </a:ext>
                  </a:extLst>
                </a:gridCol>
                <a:gridCol w="623349">
                  <a:extLst>
                    <a:ext uri="{9D8B030D-6E8A-4147-A177-3AD203B41FA5}">
                      <a16:colId xmlns:a16="http://schemas.microsoft.com/office/drawing/2014/main" val="2971838970"/>
                    </a:ext>
                  </a:extLst>
                </a:gridCol>
                <a:gridCol w="1043503">
                  <a:extLst>
                    <a:ext uri="{9D8B030D-6E8A-4147-A177-3AD203B41FA5}">
                      <a16:colId xmlns:a16="http://schemas.microsoft.com/office/drawing/2014/main" val="3927593144"/>
                    </a:ext>
                  </a:extLst>
                </a:gridCol>
                <a:gridCol w="1043503">
                  <a:extLst>
                    <a:ext uri="{9D8B030D-6E8A-4147-A177-3AD203B41FA5}">
                      <a16:colId xmlns:a16="http://schemas.microsoft.com/office/drawing/2014/main" val="1353122581"/>
                    </a:ext>
                  </a:extLst>
                </a:gridCol>
              </a:tblGrid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Membership Type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Current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Proposed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Increase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89963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$5.00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$5.00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8603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$10.00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$10.00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52642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ID Card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$10.00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43612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$3.00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$5.00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0824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Daily Non-Resident Fee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$6.00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$10.00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42966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3204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88356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573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$196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205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Rec Pass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33887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Res Rec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2020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35231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2570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50173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All Facility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$202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8827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2848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$465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16416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$760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1544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972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Lindbergh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$495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9245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Additional Person Fees - All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96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485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2DE3-F0C8-5FCA-E813-C29AAC00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73" y="350978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Memberships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5A2B-BCDA-D03C-74B3-C3B1D7D6A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40" y="1671778"/>
            <a:ext cx="3176589" cy="3880773"/>
          </a:xfrm>
        </p:spPr>
        <p:txBody>
          <a:bodyPr>
            <a:normAutofit/>
          </a:bodyPr>
          <a:lstStyle/>
          <a:p>
            <a:r>
              <a:rPr lang="en-US" dirty="0"/>
              <a:t>And here is how our proposed major membership pass fees compare to local area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A408F0-8C28-79DD-E333-143176479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7017"/>
              </p:ext>
            </p:extLst>
          </p:nvPr>
        </p:nvGraphicFramePr>
        <p:xfrm>
          <a:off x="4026659" y="1951835"/>
          <a:ext cx="5507340" cy="3841902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1834567">
                  <a:extLst>
                    <a:ext uri="{9D8B030D-6E8A-4147-A177-3AD203B41FA5}">
                      <a16:colId xmlns:a16="http://schemas.microsoft.com/office/drawing/2014/main" val="2272931355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971838970"/>
                    </a:ext>
                  </a:extLst>
                </a:gridCol>
                <a:gridCol w="747537">
                  <a:extLst>
                    <a:ext uri="{9D8B030D-6E8A-4147-A177-3AD203B41FA5}">
                      <a16:colId xmlns:a16="http://schemas.microsoft.com/office/drawing/2014/main" val="3927593144"/>
                    </a:ext>
                  </a:extLst>
                </a:gridCol>
                <a:gridCol w="747537">
                  <a:extLst>
                    <a:ext uri="{9D8B030D-6E8A-4147-A177-3AD203B41FA5}">
                      <a16:colId xmlns:a16="http://schemas.microsoft.com/office/drawing/2014/main" val="1353122581"/>
                    </a:ext>
                  </a:extLst>
                </a:gridCol>
                <a:gridCol w="747537">
                  <a:extLst>
                    <a:ext uri="{9D8B030D-6E8A-4147-A177-3AD203B41FA5}">
                      <a16:colId xmlns:a16="http://schemas.microsoft.com/office/drawing/2014/main" val="3871736472"/>
                    </a:ext>
                  </a:extLst>
                </a:gridCol>
                <a:gridCol w="747537">
                  <a:extLst>
                    <a:ext uri="{9D8B030D-6E8A-4147-A177-3AD203B41FA5}">
                      <a16:colId xmlns:a16="http://schemas.microsoft.com/office/drawing/2014/main" val="3965545516"/>
                    </a:ext>
                  </a:extLst>
                </a:gridCol>
              </a:tblGrid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Membership Type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Crestwood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Sunset Hills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Webster Groves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University City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Eureka</a:t>
                      </a: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89963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88356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$600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573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Rec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20582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Rec Pass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$815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$690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33887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50173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Resident All Facility Pass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 Included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8827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$660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 Included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2848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$465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$455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 Included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16416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Non-Resident All Facility Pass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33104" marT="13242" marB="993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$760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$745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$1,085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Pool Included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15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029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8E37-C21A-5215-2BD7-EF4E7AA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17A1-89ED-2F7E-EDC7-6E421588B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most passes, we’re assuming 80-100 passes more than we currently sell </a:t>
            </a:r>
          </a:p>
          <a:p>
            <a:r>
              <a:rPr lang="en-US" dirty="0"/>
              <a:t>Staff believes this is a reasonable and conservative projection</a:t>
            </a:r>
          </a:p>
          <a:p>
            <a:r>
              <a:rPr lang="en-US" i="1" dirty="0"/>
              <a:t>However</a:t>
            </a:r>
            <a:r>
              <a:rPr lang="en-US" dirty="0"/>
              <a:t>, even if we miss these targets, staff believes the pro forma shows a new community center would still operate at a reduced deficit compared to the current facility</a:t>
            </a:r>
          </a:p>
          <a:p>
            <a:r>
              <a:rPr lang="en-US" dirty="0"/>
              <a:t>That would still be an overall financial improvement and would offer a higher level of service to residents</a:t>
            </a:r>
          </a:p>
          <a:p>
            <a:r>
              <a:rPr lang="en-US" dirty="0"/>
              <a:t>Also, we could modify membership rates to increase revenues to try and realize a higher cost recovery, if needed</a:t>
            </a:r>
          </a:p>
        </p:txBody>
      </p:sp>
    </p:spTree>
    <p:extLst>
      <p:ext uri="{BB962C8B-B14F-4D97-AF65-F5344CB8AC3E}">
        <p14:creationId xmlns:p14="http://schemas.microsoft.com/office/powerpoint/2010/main" val="20030312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D0D4-4AC2-9B66-E687-4EC9A5B9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6E5E-99FB-77A4-9C16-25E2CFBC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51858" cy="3880773"/>
          </a:xfrm>
        </p:spPr>
        <p:txBody>
          <a:bodyPr>
            <a:normAutofit/>
          </a:bodyPr>
          <a:lstStyle/>
          <a:p>
            <a:r>
              <a:rPr lang="en-US" dirty="0"/>
              <a:t>The other factor largely contributing to better cost recovery is program revenue</a:t>
            </a:r>
          </a:p>
          <a:p>
            <a:r>
              <a:rPr lang="en-US" dirty="0"/>
              <a:t>With additional space from a larger gymnasium, dedicated group exercise space, and more classroom/multi-purpose space, staff can offer more programs </a:t>
            </a:r>
          </a:p>
          <a:p>
            <a:r>
              <a:rPr lang="en-US" dirty="0"/>
              <a:t>Staff prepared a list of new program ideas using a program cost/revenue worksheet to estimate the profitability for each new program idea</a:t>
            </a:r>
          </a:p>
          <a:p>
            <a:r>
              <a:rPr lang="en-US" dirty="0"/>
              <a:t>We assumed a “low” and a “high” profit for each program, and for the overall facility revenue projections, we used the midpoint between the low/high estimates</a:t>
            </a:r>
          </a:p>
          <a:p>
            <a:r>
              <a:rPr lang="en-US" dirty="0"/>
              <a:t>Why can’t we offer these programs right now? </a:t>
            </a:r>
          </a:p>
          <a:p>
            <a:pPr lvl="1"/>
            <a:r>
              <a:rPr lang="en-US" dirty="0"/>
              <a:t>Lack of available space</a:t>
            </a:r>
          </a:p>
        </p:txBody>
      </p:sp>
    </p:spTree>
    <p:extLst>
      <p:ext uri="{BB962C8B-B14F-4D97-AF65-F5344CB8AC3E}">
        <p14:creationId xmlns:p14="http://schemas.microsoft.com/office/powerpoint/2010/main" val="1016147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D0D4-4AC2-9B66-E687-4EC9A5B9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E9E12-0345-9CA2-5499-3BC887C44413}"/>
              </a:ext>
            </a:extLst>
          </p:cNvPr>
          <p:cNvSpPr txBox="1"/>
          <p:nvPr/>
        </p:nvSpPr>
        <p:spPr>
          <a:xfrm>
            <a:off x="566738" y="1374725"/>
            <a:ext cx="3214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Spring Break Camp</a:t>
            </a:r>
          </a:p>
          <a:p>
            <a:r>
              <a:rPr lang="en-US" dirty="0"/>
              <a:t>Grandparents camp</a:t>
            </a:r>
          </a:p>
          <a:p>
            <a:r>
              <a:rPr lang="en-US" dirty="0"/>
              <a:t>Home Alone Training</a:t>
            </a:r>
          </a:p>
          <a:p>
            <a:r>
              <a:rPr lang="en-US" dirty="0"/>
              <a:t>Baby sitting Classes</a:t>
            </a:r>
          </a:p>
          <a:p>
            <a:r>
              <a:rPr lang="en-US" dirty="0"/>
              <a:t>Parent/Child Date night</a:t>
            </a:r>
          </a:p>
          <a:p>
            <a:r>
              <a:rPr lang="en-US" dirty="0"/>
              <a:t>Kid's Night Out</a:t>
            </a:r>
          </a:p>
          <a:p>
            <a:r>
              <a:rPr lang="en-US" dirty="0"/>
              <a:t>Teen Bingo</a:t>
            </a:r>
          </a:p>
          <a:p>
            <a:r>
              <a:rPr lang="en-US" dirty="0"/>
              <a:t>Glow in the Dark Egg Hunt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BA5C8-C23E-CD6E-0D0D-773309CEC7FA}"/>
              </a:ext>
            </a:extLst>
          </p:cNvPr>
          <p:cNvSpPr txBox="1"/>
          <p:nvPr/>
        </p:nvSpPr>
        <p:spPr>
          <a:xfrm>
            <a:off x="566738" y="3602027"/>
            <a:ext cx="35861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Night of Magical Mayhem</a:t>
            </a:r>
          </a:p>
          <a:p>
            <a:r>
              <a:rPr lang="en-US" dirty="0"/>
              <a:t>Sr. Lunch and Entertainment</a:t>
            </a:r>
          </a:p>
          <a:p>
            <a:r>
              <a:rPr lang="en-US" dirty="0"/>
              <a:t>Senior Prom</a:t>
            </a:r>
          </a:p>
          <a:p>
            <a:r>
              <a:rPr lang="en-US" dirty="0"/>
              <a:t>Senior Scam Stopper Series</a:t>
            </a:r>
          </a:p>
          <a:p>
            <a:r>
              <a:rPr lang="en-US" dirty="0"/>
              <a:t>Senior Tech Series</a:t>
            </a:r>
          </a:p>
          <a:p>
            <a:r>
              <a:rPr lang="en-US" dirty="0"/>
              <a:t>Senior Movies</a:t>
            </a:r>
          </a:p>
          <a:p>
            <a:r>
              <a:rPr lang="en-US" dirty="0"/>
              <a:t>Self Defense Class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EBAF6-0220-209D-1ADC-64F0EE80C611}"/>
              </a:ext>
            </a:extLst>
          </p:cNvPr>
          <p:cNvSpPr txBox="1"/>
          <p:nvPr/>
        </p:nvSpPr>
        <p:spPr>
          <a:xfrm>
            <a:off x="3892021" y="1374725"/>
            <a:ext cx="22039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Basketball Camp</a:t>
            </a:r>
          </a:p>
          <a:p>
            <a:r>
              <a:rPr lang="en-US" dirty="0"/>
              <a:t>Volleyball Camp</a:t>
            </a:r>
          </a:p>
          <a:p>
            <a:r>
              <a:rPr lang="en-US" dirty="0"/>
              <a:t>Basketball League</a:t>
            </a:r>
          </a:p>
          <a:p>
            <a:r>
              <a:rPr lang="en-US" dirty="0"/>
              <a:t>Futsal League</a:t>
            </a:r>
          </a:p>
          <a:p>
            <a:r>
              <a:rPr lang="en-US" dirty="0"/>
              <a:t>Pickleball league</a:t>
            </a:r>
          </a:p>
          <a:p>
            <a:r>
              <a:rPr lang="en-US" dirty="0"/>
              <a:t>Personal Training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47B54F-A58A-BF2F-7930-87E43E9178ED}"/>
              </a:ext>
            </a:extLst>
          </p:cNvPr>
          <p:cNvSpPr txBox="1"/>
          <p:nvPr/>
        </p:nvSpPr>
        <p:spPr>
          <a:xfrm>
            <a:off x="3892021" y="3050351"/>
            <a:ext cx="32146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Zumba</a:t>
            </a:r>
          </a:p>
          <a:p>
            <a:r>
              <a:rPr lang="en-US" dirty="0"/>
              <a:t>Pound Workout</a:t>
            </a:r>
          </a:p>
          <a:p>
            <a:r>
              <a:rPr lang="en-US" dirty="0"/>
              <a:t>Pilates</a:t>
            </a:r>
          </a:p>
          <a:p>
            <a:r>
              <a:rPr lang="en-US" dirty="0"/>
              <a:t>Pump Workout</a:t>
            </a:r>
          </a:p>
          <a:p>
            <a:r>
              <a:rPr lang="en-US" dirty="0"/>
              <a:t>Boot Camp</a:t>
            </a:r>
          </a:p>
          <a:p>
            <a:r>
              <a:rPr lang="en-US" dirty="0"/>
              <a:t>Yoga</a:t>
            </a:r>
          </a:p>
          <a:p>
            <a:r>
              <a:rPr lang="en-US" dirty="0"/>
              <a:t>Tai Chi</a:t>
            </a:r>
          </a:p>
          <a:p>
            <a:r>
              <a:rPr lang="en-US" dirty="0"/>
              <a:t>Strength &amp; Vitality</a:t>
            </a:r>
          </a:p>
          <a:p>
            <a:r>
              <a:rPr lang="en-US" dirty="0"/>
              <a:t>Circuit Training</a:t>
            </a:r>
          </a:p>
          <a:p>
            <a:r>
              <a:rPr lang="en-US" dirty="0"/>
              <a:t>Kickboxing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DDA26-2DC8-AD5B-8074-FF42493473D6}"/>
              </a:ext>
            </a:extLst>
          </p:cNvPr>
          <p:cNvSpPr txBox="1"/>
          <p:nvPr/>
        </p:nvSpPr>
        <p:spPr>
          <a:xfrm>
            <a:off x="6206596" y="1327228"/>
            <a:ext cx="22039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Belly Dancing</a:t>
            </a:r>
          </a:p>
          <a:p>
            <a:r>
              <a:rPr lang="en-US" dirty="0"/>
              <a:t>Doggie Race</a:t>
            </a:r>
          </a:p>
          <a:p>
            <a:r>
              <a:rPr lang="en-US" dirty="0"/>
              <a:t>Paint w/paws</a:t>
            </a:r>
          </a:p>
          <a:p>
            <a:r>
              <a:rPr lang="en-US" dirty="0"/>
              <a:t>Kiddie Kitchen</a:t>
            </a:r>
          </a:p>
          <a:p>
            <a:r>
              <a:rPr lang="en-US" dirty="0"/>
              <a:t>Senior Dances</a:t>
            </a:r>
          </a:p>
          <a:p>
            <a:r>
              <a:rPr lang="en-US" dirty="0"/>
              <a:t>Dance Team</a:t>
            </a:r>
          </a:p>
          <a:p>
            <a:r>
              <a:rPr lang="en-US" dirty="0"/>
              <a:t>Tot Music</a:t>
            </a:r>
          </a:p>
          <a:p>
            <a:r>
              <a:rPr lang="en-US" dirty="0"/>
              <a:t>Dance Camp</a:t>
            </a:r>
          </a:p>
          <a:p>
            <a:r>
              <a:rPr lang="en-US" dirty="0"/>
              <a:t>Cheer Camp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FE3091-5E42-1B49-D408-EA2C71A75BEA}"/>
              </a:ext>
            </a:extLst>
          </p:cNvPr>
          <p:cNvSpPr txBox="1"/>
          <p:nvPr/>
        </p:nvSpPr>
        <p:spPr>
          <a:xfrm>
            <a:off x="6655059" y="4386171"/>
            <a:ext cx="311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programmatic revenue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estimated at $200,000</a:t>
            </a:r>
          </a:p>
        </p:txBody>
      </p:sp>
    </p:spTree>
    <p:extLst>
      <p:ext uri="{BB962C8B-B14F-4D97-AF65-F5344CB8AC3E}">
        <p14:creationId xmlns:p14="http://schemas.microsoft.com/office/powerpoint/2010/main" val="3452360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/>
              <a:t>Funding Options</a:t>
            </a:r>
          </a:p>
        </p:txBody>
      </p:sp>
      <p:pic>
        <p:nvPicPr>
          <p:cNvPr id="11" name="Picture 4" descr="Graph on document with pen">
            <a:extLst>
              <a:ext uri="{FF2B5EF4-FFF2-40B4-BE49-F238E27FC236}">
                <a16:creationId xmlns:a16="http://schemas.microsoft.com/office/drawing/2014/main" id="{815E85D9-0172-85C6-47BC-6DF47C47D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3590" r="29870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47" y="2160589"/>
            <a:ext cx="7011096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Municipal Parks grant 						~$500,000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Contribute from City’s existing cash reserves 		~$1-2 million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Bond Issuance								Remaining Balance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This project will require significant funding from a bond issue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Voter approval required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As part of the Master Plan survey last year, we included questions about funding a new community center…</a:t>
            </a:r>
          </a:p>
        </p:txBody>
      </p:sp>
    </p:spTree>
    <p:extLst>
      <p:ext uri="{BB962C8B-B14F-4D97-AF65-F5344CB8AC3E}">
        <p14:creationId xmlns:p14="http://schemas.microsoft.com/office/powerpoint/2010/main" val="26344018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965956"/>
              </p:ext>
            </p:extLst>
          </p:nvPr>
        </p:nvGraphicFramePr>
        <p:xfrm>
          <a:off x="677863" y="502508"/>
          <a:ext cx="8596312" cy="584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15849" y="1524000"/>
            <a:ext cx="2010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51% of respondents are supportive of taking on debt for this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15849" y="3521675"/>
            <a:ext cx="2010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28% of respondents are unsure – likely need more information or want to know more about CC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14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725285"/>
              </p:ext>
            </p:extLst>
          </p:nvPr>
        </p:nvGraphicFramePr>
        <p:xfrm>
          <a:off x="677863" y="502508"/>
          <a:ext cx="8596312" cy="584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6340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683529"/>
              </p:ext>
            </p:extLst>
          </p:nvPr>
        </p:nvGraphicFramePr>
        <p:xfrm>
          <a:off x="677863" y="502508"/>
          <a:ext cx="8596312" cy="584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15849" y="1524000"/>
            <a:ext cx="2010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39% of respondents are willing to pay at least $6 more per month to fund improvements to the Community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5849" y="4128888"/>
            <a:ext cx="2010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Noteworthy given that respondents have no idea of what the Center would include</a:t>
            </a:r>
          </a:p>
        </p:txBody>
      </p:sp>
    </p:spTree>
    <p:extLst>
      <p:ext uri="{BB962C8B-B14F-4D97-AF65-F5344CB8AC3E}">
        <p14:creationId xmlns:p14="http://schemas.microsoft.com/office/powerpoint/2010/main" val="219575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Open House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6287" y="2160589"/>
            <a:ext cx="2934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Community Event/Meeting Space (23)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Indoor Climbing/Bouldering (16)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Performing Arts Space (15)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4237"/>
          <a:stretch/>
        </p:blipFill>
        <p:spPr>
          <a:xfrm>
            <a:off x="126827" y="1366228"/>
            <a:ext cx="6146663" cy="440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135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884203"/>
              </p:ext>
            </p:extLst>
          </p:nvPr>
        </p:nvGraphicFramePr>
        <p:xfrm>
          <a:off x="677863" y="502508"/>
          <a:ext cx="8596312" cy="584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15849" y="1524000"/>
            <a:ext cx="2010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62% of respondents indicate they would or might vote in favor of a property tax increase for this 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5849" y="4128888"/>
            <a:ext cx="2010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18% “not sure” again indicates that these respondents are at least open to being convinced. </a:t>
            </a:r>
          </a:p>
        </p:txBody>
      </p:sp>
    </p:spTree>
    <p:extLst>
      <p:ext uri="{BB962C8B-B14F-4D97-AF65-F5344CB8AC3E}">
        <p14:creationId xmlns:p14="http://schemas.microsoft.com/office/powerpoint/2010/main" val="20010975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Funding Options (High Level)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4634233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There is willingness from residents to fund this project.</a:t>
            </a:r>
          </a:p>
          <a:p>
            <a:pPr>
              <a:lnSpc>
                <a:spcPct val="90000"/>
              </a:lnSpc>
            </a:pPr>
            <a:r>
              <a:rPr lang="en-US" dirty="0"/>
              <a:t>Level of support is noteworthy given that people were asked this without any details about the new community center. </a:t>
            </a:r>
          </a:p>
          <a:p>
            <a:pPr>
              <a:lnSpc>
                <a:spcPct val="90000"/>
              </a:lnSpc>
            </a:pPr>
            <a:r>
              <a:rPr lang="en-US" dirty="0"/>
              <a:t>Staff believes support increases once residents are engaged in the project.</a:t>
            </a:r>
          </a:p>
        </p:txBody>
      </p:sp>
      <p:pic>
        <p:nvPicPr>
          <p:cNvPr id="11" name="Picture 4" descr="Houses in a subdivision">
            <a:extLst>
              <a:ext uri="{FF2B5EF4-FFF2-40B4-BE49-F238E27FC236}">
                <a16:creationId xmlns:a16="http://schemas.microsoft.com/office/drawing/2014/main" id="{B0DDBBDA-BDA6-5DDD-EC77-3D5AA0161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43" r="1784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03601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Recommendations Seeking Approval Tonight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3DB09B-C95F-63AF-7E28-C4DEDB637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926081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6054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next meeting, staff will bring a contract to hire an architect to provide pre-referendum services (preliminary design of community center – elevations/renderings)</a:t>
            </a:r>
          </a:p>
          <a:p>
            <a:r>
              <a:rPr lang="en-US" dirty="0"/>
              <a:t>Staff will also bring a Navigate task order to serve as Construction Manager/Owner’s Rep on project</a:t>
            </a:r>
          </a:p>
          <a:p>
            <a:r>
              <a:rPr lang="en-US" dirty="0"/>
              <a:t>Staff will begin working to assemble the rest of the project team: bond counsel, financial adviser, communications</a:t>
            </a:r>
          </a:p>
          <a:p>
            <a:r>
              <a:rPr lang="en-US" dirty="0"/>
              <a:t>By December, January 2024 at the latest, Board will need to decide to place matter on April 2024 ballot</a:t>
            </a:r>
          </a:p>
        </p:txBody>
      </p:sp>
    </p:spTree>
    <p:extLst>
      <p:ext uri="{BB962C8B-B14F-4D97-AF65-F5344CB8AC3E}">
        <p14:creationId xmlns:p14="http://schemas.microsoft.com/office/powerpoint/2010/main" val="27151606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voters approve next April:</a:t>
            </a:r>
          </a:p>
          <a:p>
            <a:pPr lvl="1"/>
            <a:r>
              <a:rPr lang="en-US" dirty="0"/>
              <a:t>Architect will proceed with finalizing design and developing construction plans</a:t>
            </a:r>
          </a:p>
          <a:p>
            <a:pPr lvl="1"/>
            <a:r>
              <a:rPr lang="en-US" dirty="0"/>
              <a:t>Staff will work on the financing to obtain the necessary funds</a:t>
            </a:r>
          </a:p>
          <a:p>
            <a:pPr lvl="1"/>
            <a:r>
              <a:rPr lang="en-US" dirty="0"/>
              <a:t>Optimistically, groundbreaking occurs late 2024, with construction finishing summer 2026</a:t>
            </a:r>
          </a:p>
          <a:p>
            <a:pPr lvl="1"/>
            <a:r>
              <a:rPr lang="en-US" dirty="0"/>
              <a:t>If we proceed with old CC pickleball idea, that project begins in 2026, with construction wrapping in 2027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6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Citizen Survey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A3B603-04B6-62DD-ED86-5FF12BF2F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3985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46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0">
            <a:extLst>
              <a:ext uri="{FF2B5EF4-FFF2-40B4-BE49-F238E27FC236}">
                <a16:creationId xmlns:a16="http://schemas.microsoft.com/office/drawing/2014/main" id="{A0BEF96C-E0E6-4B91-A975-0E84FA720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32">
            <a:extLst>
              <a:ext uri="{FF2B5EF4-FFF2-40B4-BE49-F238E27FC236}">
                <a16:creationId xmlns:a16="http://schemas.microsoft.com/office/drawing/2014/main" id="{EA9D311C-F0FB-4EA0-897C-C2C53F4D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2FE33C5-A2A4-4286-8116-B8EC655FD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999BF7-B718-4B94-BA1A-8D30E52F7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14A32C6D-BDCB-4F77-8625-C6F352140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0327DD9B-48EF-4DB8-BE50-8A65BAC1D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E82C7A29-98BA-45F9-936A-3E5045F1B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D3B0950E-BC8C-4B29-B94F-56F7FF696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EBCD9B86-99D5-438E-A7D5-2EDBDBA70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FA547769-4F99-4832-B923-D90B2DAF4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3891D053-AADB-44C2-A60A-62241073E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Citizen Survey</a:t>
            </a:r>
          </a:p>
        </p:txBody>
      </p:sp>
      <p:sp useBgFill="1">
        <p:nvSpPr>
          <p:cNvPr id="48" name="Rectangle 43">
            <a:extLst>
              <a:ext uri="{FF2B5EF4-FFF2-40B4-BE49-F238E27FC236}">
                <a16:creationId xmlns:a16="http://schemas.microsoft.com/office/drawing/2014/main" id="{DC67364C-65B9-45BB-B0D2-A79026C41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CF55F9BD-1254-2043-1C3A-DD2AF60A0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552733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29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843</TotalTime>
  <Words>4256</Words>
  <Application>Microsoft Office PowerPoint</Application>
  <PresentationFormat>Widescreen</PresentationFormat>
  <Paragraphs>1029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Trebuchet MS</vt:lpstr>
      <vt:lpstr>Wingdings 3</vt:lpstr>
      <vt:lpstr>Facet</vt:lpstr>
      <vt:lpstr>Community Center</vt:lpstr>
      <vt:lpstr>Process Review</vt:lpstr>
      <vt:lpstr>Process Review</vt:lpstr>
      <vt:lpstr>Staff Recommendations Seeking Approval Tonight</vt:lpstr>
      <vt:lpstr>PowerPoint Presentation</vt:lpstr>
      <vt:lpstr>Open House</vt:lpstr>
      <vt:lpstr>Open House</vt:lpstr>
      <vt:lpstr>Citizen Survey</vt:lpstr>
      <vt:lpstr>Citizen Survey</vt:lpstr>
      <vt:lpstr>PowerPoint Presentation</vt:lpstr>
      <vt:lpstr>PowerPoint Presentation</vt:lpstr>
      <vt:lpstr>PowerPoint Presentation</vt:lpstr>
      <vt:lpstr>Citizen Survey</vt:lpstr>
      <vt:lpstr>Resident Priorities</vt:lpstr>
      <vt:lpstr>Resident Priorities</vt:lpstr>
      <vt:lpstr>Resident Priorities</vt:lpstr>
      <vt:lpstr>Conclusion</vt:lpstr>
      <vt:lpstr>New Construction</vt:lpstr>
      <vt:lpstr>PowerPoint Presentation</vt:lpstr>
      <vt:lpstr>PowerPoint Presentation</vt:lpstr>
      <vt:lpstr>New Construction Space Program</vt:lpstr>
      <vt:lpstr>Renovation/Expansion</vt:lpstr>
      <vt:lpstr>PowerPoint Presentation</vt:lpstr>
      <vt:lpstr>PowerPoint Presentation</vt:lpstr>
      <vt:lpstr>Reno/Expansion Space Program</vt:lpstr>
      <vt:lpstr>Space Program Comparison</vt:lpstr>
      <vt:lpstr>Estimated Cost Comparison</vt:lpstr>
      <vt:lpstr>Reno/Expansion vs New Construction</vt:lpstr>
      <vt:lpstr>Reno/Expansion vs New Construction</vt:lpstr>
      <vt:lpstr>Reno/Expansion vs New Construction</vt:lpstr>
      <vt:lpstr>New Construction Location</vt:lpstr>
      <vt:lpstr>New Construction Location</vt:lpstr>
      <vt:lpstr>PowerPoint Presentation</vt:lpstr>
      <vt:lpstr>Hill Location</vt:lpstr>
      <vt:lpstr>PowerPoint Presentation</vt:lpstr>
      <vt:lpstr>Existing Location</vt:lpstr>
      <vt:lpstr>PowerPoint Presentation</vt:lpstr>
      <vt:lpstr>Ballfield Location</vt:lpstr>
      <vt:lpstr>Old Community Center Uses</vt:lpstr>
      <vt:lpstr>What to do with current community center?</vt:lpstr>
      <vt:lpstr>PowerPoint Presentation</vt:lpstr>
      <vt:lpstr>Old Community Center Pickleball Complex</vt:lpstr>
      <vt:lpstr>Vision Board Examples</vt:lpstr>
      <vt:lpstr>PowerPoint Presentation</vt:lpstr>
      <vt:lpstr>PowerPoint Presentation</vt:lpstr>
      <vt:lpstr>PowerPoint Presentation</vt:lpstr>
      <vt:lpstr>Business Case for New Community Center</vt:lpstr>
      <vt:lpstr>Community Center Business Operations</vt:lpstr>
      <vt:lpstr>Regional Cost Recovery Research</vt:lpstr>
      <vt:lpstr>PowerPoint Presentation</vt:lpstr>
      <vt:lpstr>PowerPoint Presentation</vt:lpstr>
      <vt:lpstr>Comparison of Operating Costs and Revenues</vt:lpstr>
      <vt:lpstr>New Program Revenues and Memberships</vt:lpstr>
      <vt:lpstr>New Program Revenues and Memberships</vt:lpstr>
      <vt:lpstr>Market Area  (15 Min Drive)</vt:lpstr>
      <vt:lpstr>Memberships</vt:lpstr>
      <vt:lpstr>Memberships</vt:lpstr>
      <vt:lpstr>Memberships</vt:lpstr>
      <vt:lpstr>Memberships</vt:lpstr>
      <vt:lpstr>Memberships</vt:lpstr>
      <vt:lpstr>Memberships</vt:lpstr>
      <vt:lpstr>Memberships</vt:lpstr>
      <vt:lpstr>Memberships</vt:lpstr>
      <vt:lpstr>New Programs</vt:lpstr>
      <vt:lpstr>New Programs</vt:lpstr>
      <vt:lpstr>Funding Options</vt:lpstr>
      <vt:lpstr>PowerPoint Presentation</vt:lpstr>
      <vt:lpstr>PowerPoint Presentation</vt:lpstr>
      <vt:lpstr>PowerPoint Presentation</vt:lpstr>
      <vt:lpstr>PowerPoint Presentation</vt:lpstr>
      <vt:lpstr>Funding Options (High Level)</vt:lpstr>
      <vt:lpstr>Staff Recommendations Seeking Approval Tonight</vt:lpstr>
      <vt:lpstr>Next Steps and Timeline</vt:lpstr>
      <vt:lpstr>Next Steps and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Center</dc:title>
  <dc:creator>Kris Simpson</dc:creator>
  <cp:lastModifiedBy>Eilien Ramirez</cp:lastModifiedBy>
  <cp:revision>49</cp:revision>
  <dcterms:created xsi:type="dcterms:W3CDTF">2022-08-31T14:34:08Z</dcterms:created>
  <dcterms:modified xsi:type="dcterms:W3CDTF">2023-06-28T16:19:27Z</dcterms:modified>
</cp:coreProperties>
</file>