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sldIdLst>
    <p:sldId id="256" r:id="rId2"/>
    <p:sldId id="257" r:id="rId3"/>
    <p:sldId id="263" r:id="rId4"/>
    <p:sldId id="274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A7D15-4D9C-4121-95CA-7357700EDF8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BA504-7828-45E9-9572-7493FF7DB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30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A504-7828-45E9-9572-7493FF7DBE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A504-7828-45E9-9572-7493FF7DBE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9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A504-7828-45E9-9572-7493FF7DBE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5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6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5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1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6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6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10/22/2024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50220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EEF0F-DB4A-FA1F-D8FD-EC8C057A9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4913002" cy="4259814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solidFill>
                  <a:schemeClr val="tx2">
                    <a:lumMod val="75000"/>
                  </a:schemeClr>
                </a:solidFill>
              </a:rPr>
              <a:t>Prop A</a:t>
            </a:r>
            <a:r>
              <a:rPr lang="en-US" sz="4200" dirty="0"/>
              <a:t> </a:t>
            </a: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r>
              <a:rPr lang="en-US" sz="4800" b="1" dirty="0"/>
              <a:t>Crestwood Park </a:t>
            </a:r>
            <a:br>
              <a:rPr lang="en-US" sz="4800" b="1" dirty="0"/>
            </a:br>
            <a:r>
              <a:rPr lang="en-US" sz="4800" b="1" dirty="0"/>
              <a:t>Playground</a:t>
            </a:r>
            <a:br>
              <a:rPr lang="en-US" sz="4200" dirty="0"/>
            </a:br>
            <a:br>
              <a:rPr lang="en-US" sz="4200" dirty="0"/>
            </a:br>
            <a:endParaRPr lang="en-US" sz="4200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09DEB34-AF36-41D0-AD46-A89D09BD5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7424" y="0"/>
            <a:ext cx="6444576" cy="6858000"/>
          </a:xfrm>
          <a:custGeom>
            <a:avLst/>
            <a:gdLst>
              <a:gd name="connsiteX0" fmla="*/ 0 w 6444576"/>
              <a:gd name="connsiteY0" fmla="*/ 0 h 6858000"/>
              <a:gd name="connsiteX1" fmla="*/ 6444576 w 6444576"/>
              <a:gd name="connsiteY1" fmla="*/ 0 h 6858000"/>
              <a:gd name="connsiteX2" fmla="*/ 6444576 w 6444576"/>
              <a:gd name="connsiteY2" fmla="*/ 6858000 h 6858000"/>
              <a:gd name="connsiteX3" fmla="*/ 0 w 64445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4576" h="6858000">
                <a:moveTo>
                  <a:pt x="0" y="0"/>
                </a:moveTo>
                <a:lnTo>
                  <a:pt x="6444576" y="0"/>
                </a:lnTo>
                <a:lnTo>
                  <a:pt x="6444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Girl on swing">
            <a:extLst>
              <a:ext uri="{FF2B5EF4-FFF2-40B4-BE49-F238E27FC236}">
                <a16:creationId xmlns:a16="http://schemas.microsoft.com/office/drawing/2014/main" id="{3A2B9C46-3369-2AA7-1C27-BB09D32A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18663"/>
          <a:stretch/>
        </p:blipFill>
        <p:spPr>
          <a:xfrm>
            <a:off x="7305862" y="166289"/>
            <a:ext cx="3741317" cy="3981307"/>
          </a:xfrm>
          <a:prstGeom prst="rect">
            <a:avLst/>
          </a:prstGeom>
        </p:spPr>
      </p:pic>
      <p:pic>
        <p:nvPicPr>
          <p:cNvPr id="6" name="Picture 5" descr="A black and green logo&#10;&#10;Description automatically generated">
            <a:extLst>
              <a:ext uri="{FF2B5EF4-FFF2-40B4-BE49-F238E27FC236}">
                <a16:creationId xmlns:a16="http://schemas.microsoft.com/office/drawing/2014/main" id="{A45D2951-5299-D600-B593-E61E7CEF9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19" y="4962518"/>
            <a:ext cx="4858224" cy="9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a slide and a playground structure">
            <a:extLst>
              <a:ext uri="{FF2B5EF4-FFF2-40B4-BE49-F238E27FC236}">
                <a16:creationId xmlns:a16="http://schemas.microsoft.com/office/drawing/2014/main" id="{C8973631-4269-2094-2410-79C3602CD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r="1" b="754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6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slides and swings&#10;&#10;Description automatically generated with medium confidence">
            <a:extLst>
              <a:ext uri="{FF2B5EF4-FFF2-40B4-BE49-F238E27FC236}">
                <a16:creationId xmlns:a16="http://schemas.microsoft.com/office/drawing/2014/main" id="{5F0BE241-F7E8-7D96-3E24-7E0C1F5B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9" r="5" b="68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742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swings and slides&#10;&#10;Description automatically generated">
            <a:extLst>
              <a:ext uri="{FF2B5EF4-FFF2-40B4-BE49-F238E27FC236}">
                <a16:creationId xmlns:a16="http://schemas.microsoft.com/office/drawing/2014/main" id="{FDA8C569-FAB9-0B39-D9C0-6C1552104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278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124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a fence around it&#10;&#10;Description automatically generated">
            <a:extLst>
              <a:ext uri="{FF2B5EF4-FFF2-40B4-BE49-F238E27FC236}">
                <a16:creationId xmlns:a16="http://schemas.microsoft.com/office/drawing/2014/main" id="{4E89D3C8-0FF5-9AB9-A680-478F870ED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 r="6" b="9016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5594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orange and black colors&#10;&#10;Description automatically generated with medium confidence">
            <a:extLst>
              <a:ext uri="{FF2B5EF4-FFF2-40B4-BE49-F238E27FC236}">
                <a16:creationId xmlns:a16="http://schemas.microsoft.com/office/drawing/2014/main" id="{F572F77F-B9EE-9B33-AEA9-E5B61907C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29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2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a slide and a play set&#10;&#10;Description automatically generated with medium confidence">
            <a:extLst>
              <a:ext uri="{FF2B5EF4-FFF2-40B4-BE49-F238E27FC236}">
                <a16:creationId xmlns:a16="http://schemas.microsoft.com/office/drawing/2014/main" id="{BD854C2F-7ABB-BD66-7B1F-88B34651B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r="-2" b="5978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824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a slide and swings&#10;&#10;Description automatically generated">
            <a:extLst>
              <a:ext uri="{FF2B5EF4-FFF2-40B4-BE49-F238E27FC236}">
                <a16:creationId xmlns:a16="http://schemas.microsoft.com/office/drawing/2014/main" id="{173804FB-D7B5-D152-E964-0A2FE96D8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r="-2" b="1046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297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a fence and a black fence&#10;&#10;Description automatically generated">
            <a:extLst>
              <a:ext uri="{FF2B5EF4-FFF2-40B4-BE49-F238E27FC236}">
                <a16:creationId xmlns:a16="http://schemas.microsoft.com/office/drawing/2014/main" id="{42EE186E-7B20-B93D-D590-8E5DEB5F8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" r="1" b="8378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7184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35E5C-17EE-3D8A-9465-F4DFE5023F8C}"/>
              </a:ext>
            </a:extLst>
          </p:cNvPr>
          <p:cNvSpPr txBox="1"/>
          <p:nvPr/>
        </p:nvSpPr>
        <p:spPr>
          <a:xfrm>
            <a:off x="561315" y="316871"/>
            <a:ext cx="10831917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Options for Small playground</a:t>
            </a:r>
          </a:p>
          <a:p>
            <a:endParaRPr lang="en-US" dirty="0"/>
          </a:p>
          <a:p>
            <a:r>
              <a:rPr lang="en-US" b="1" dirty="0"/>
              <a:t>Fence – Height 48”</a:t>
            </a:r>
          </a:p>
          <a:p>
            <a:endParaRPr lang="en-US" sz="1100" dirty="0"/>
          </a:p>
          <a:p>
            <a:r>
              <a:rPr lang="en-US" dirty="0"/>
              <a:t>Option 1 – Chain link black coated fence			In the original price</a:t>
            </a:r>
          </a:p>
          <a:p>
            <a:endParaRPr lang="en-US" dirty="0"/>
          </a:p>
          <a:p>
            <a:r>
              <a:rPr lang="en-US" dirty="0"/>
              <a:t>Option 2 – Aluminum black fence				An additional $6,000</a:t>
            </a:r>
          </a:p>
          <a:p>
            <a:endParaRPr lang="en-US" dirty="0"/>
          </a:p>
          <a:p>
            <a:r>
              <a:rPr lang="en-US" b="1" dirty="0"/>
              <a:t>Gate for fence</a:t>
            </a:r>
          </a:p>
          <a:p>
            <a:endParaRPr lang="en-US" dirty="0"/>
          </a:p>
          <a:p>
            <a:r>
              <a:rPr lang="en-US" dirty="0"/>
              <a:t>Option 1 – Add a gate (either fence)			An additional $1,250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boulevard-fence-black-vinyl-coated-chain-link-fence – Boulevard Fence ...">
            <a:extLst>
              <a:ext uri="{FF2B5EF4-FFF2-40B4-BE49-F238E27FC236}">
                <a16:creationId xmlns:a16="http://schemas.microsoft.com/office/drawing/2014/main" id="{C8A0D01A-A2E3-C305-541F-2BB1306C7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68" y="3740026"/>
            <a:ext cx="3735986" cy="303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fence with a white pillar and grass&#10;&#10;Description automatically generated with medium confidence">
            <a:extLst>
              <a:ext uri="{FF2B5EF4-FFF2-40B4-BE49-F238E27FC236}">
                <a16:creationId xmlns:a16="http://schemas.microsoft.com/office/drawing/2014/main" id="{E8942001-FA8B-36C0-94E9-DD3B0820C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33" y="3740026"/>
            <a:ext cx="3999730" cy="30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18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9085A2-5F82-C8E3-48D6-2A661DB6A38C}"/>
              </a:ext>
            </a:extLst>
          </p:cNvPr>
          <p:cNvSpPr txBox="1"/>
          <p:nvPr/>
        </p:nvSpPr>
        <p:spPr>
          <a:xfrm>
            <a:off x="754380" y="465182"/>
            <a:ext cx="1010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Sidewalk Options</a:t>
            </a:r>
          </a:p>
          <a:p>
            <a:endParaRPr lang="en-US" dirty="0"/>
          </a:p>
          <a:p>
            <a:r>
              <a:rPr lang="en-US" dirty="0"/>
              <a:t>Option 1 – Add sidewalk during installation to playground	Additional $950</a:t>
            </a:r>
          </a:p>
          <a:p>
            <a:endParaRPr lang="en-US" dirty="0"/>
          </a:p>
          <a:p>
            <a:r>
              <a:rPr lang="en-US" dirty="0"/>
              <a:t>Option 2 – City staff will add sidewalk after project is complete	</a:t>
            </a:r>
          </a:p>
          <a:p>
            <a:endParaRPr lang="en-US" dirty="0"/>
          </a:p>
          <a:p>
            <a:r>
              <a:rPr lang="en-US" dirty="0"/>
              <a:t>Option 3 – Do not add sidewalk	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81B37-95D7-E9B8-9C78-44C2F89A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18" y="2262307"/>
            <a:ext cx="3607031" cy="429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7A953-1D5B-EDA6-CF91-FE2F0DAEA0F9}"/>
              </a:ext>
            </a:extLst>
          </p:cNvPr>
          <p:cNvCxnSpPr>
            <a:cxnSpLocks/>
          </p:cNvCxnSpPr>
          <p:nvPr/>
        </p:nvCxnSpPr>
        <p:spPr>
          <a:xfrm>
            <a:off x="7042150" y="4984750"/>
            <a:ext cx="844550" cy="952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6E284A-05BB-4C57-C7B6-F32D4924F851}"/>
              </a:ext>
            </a:extLst>
          </p:cNvPr>
          <p:cNvCxnSpPr>
            <a:cxnSpLocks/>
          </p:cNvCxnSpPr>
          <p:nvPr/>
        </p:nvCxnSpPr>
        <p:spPr>
          <a:xfrm>
            <a:off x="6623050" y="5283200"/>
            <a:ext cx="1206500" cy="1492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91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53654D-2DE7-47C0-929D-AB7AA86B9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E69B149-9B54-4A24-9A3E-3FC8938D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268C13B-5F77-4FE7-8D32-D6D0B3BAC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51C457C-C22E-494F-8DF9-BC7307F50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F623352-51EE-4BDA-9AC4-741C941B7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20748EA-D4C3-449D-9A8C-C106492457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6C9E4A8-E408-4E89-B532-F4D8D24A6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EDC01-427F-40F5-8C70-7DD9B67EF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8D3263-9811-4BC9-860D-8BDBC7056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8E607EE-7FC1-41AD-8ED1-BA38811F8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8A0580E-6A58-41B1-91AB-A166721C4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E1297267-64FC-46DE-88B8-E76DC4691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C57E-05DE-4143-091B-4F4C924D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36" y="83128"/>
            <a:ext cx="5623386" cy="62995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The Process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June 4 - 13: 		Meetings with Eight 			Playground Vendors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June 27:  		Open House at 				Crestwood Park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June 27 - July 3: 	Online Survey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July 22: 		Designs Due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July 23 - August 1:	Staff evaluated designs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August 20: 		Park Board Meeting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August 21:		Voting at Community 			Center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D91A197A-83B3-3DBD-367A-ACCF4B55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2098"/>
          <a:stretch/>
        </p:blipFill>
        <p:spPr>
          <a:xfrm>
            <a:off x="5747424" y="10"/>
            <a:ext cx="6444576" cy="3428990"/>
          </a:xfrm>
          <a:prstGeom prst="rect">
            <a:avLst/>
          </a:prstGeom>
        </p:spPr>
      </p:pic>
      <p:pic>
        <p:nvPicPr>
          <p:cNvPr id="7" name="Picture 6" descr="A group of people looking at a poster&#10;&#10;Description automatically generated">
            <a:extLst>
              <a:ext uri="{FF2B5EF4-FFF2-40B4-BE49-F238E27FC236}">
                <a16:creationId xmlns:a16="http://schemas.microsoft.com/office/drawing/2014/main" id="{F3024088-05CF-2E42-63B4-7EECEC90C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907"/>
          <a:stretch/>
        </p:blipFill>
        <p:spPr>
          <a:xfrm>
            <a:off x="5748000" y="3427200"/>
            <a:ext cx="644400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81D9A8-0204-B76B-CEE4-A35AEE8FF5A3}"/>
              </a:ext>
            </a:extLst>
          </p:cNvPr>
          <p:cNvSpPr txBox="1"/>
          <p:nvPr/>
        </p:nvSpPr>
        <p:spPr>
          <a:xfrm>
            <a:off x="751439" y="1448554"/>
            <a:ext cx="105744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Next Steps: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Installation to begin - Spring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Goal for opening – End of School year 2025</a:t>
            </a:r>
          </a:p>
        </p:txBody>
      </p:sp>
    </p:spTree>
    <p:extLst>
      <p:ext uri="{BB962C8B-B14F-4D97-AF65-F5344CB8AC3E}">
        <p14:creationId xmlns:p14="http://schemas.microsoft.com/office/powerpoint/2010/main" val="232036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7C65B-2B78-8D05-3EDF-EADFC57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181" y="389891"/>
            <a:ext cx="7814947" cy="71606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400" b="1" dirty="0"/>
              <a:t>August 22/23:		Long Elementary Students vote</a:t>
            </a:r>
            <a:br>
              <a:rPr lang="en-US" sz="2400" b="1" dirty="0"/>
            </a:br>
            <a:r>
              <a:rPr lang="en-US" sz="2400" b="1" dirty="0"/>
              <a:t>			Final count </a:t>
            </a:r>
            <a:br>
              <a:rPr lang="en-US" sz="2400" b="1" dirty="0"/>
            </a:br>
            <a:r>
              <a:rPr lang="en-US" sz="2400" b="1" dirty="0"/>
              <a:t>			Top pick  471 votes</a:t>
            </a:r>
            <a:br>
              <a:rPr lang="en-US" sz="2400" b="1" dirty="0"/>
            </a:br>
            <a:r>
              <a:rPr lang="en-US" sz="2400" b="1" dirty="0"/>
              <a:t>			2</a:t>
            </a:r>
            <a:r>
              <a:rPr lang="en-US" sz="2400" b="1" baseline="30000" dirty="0"/>
              <a:t>nd</a:t>
            </a:r>
            <a:r>
              <a:rPr lang="en-US" sz="2400" b="1" dirty="0"/>
              <a:t> place  142 votes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spc="50" dirty="0">
                <a:latin typeface="+mj-lt"/>
              </a:rPr>
              <a:t>August 29:		Met with Inclusion Coordinator</a:t>
            </a:r>
            <a:br>
              <a:rPr lang="en-US" sz="2400" b="1" spc="50" dirty="0">
                <a:latin typeface="+mj-lt"/>
              </a:rPr>
            </a:br>
            <a:br>
              <a:rPr lang="en-US" sz="2400" b="1" spc="50" dirty="0">
                <a:latin typeface="+mj-lt"/>
              </a:rPr>
            </a:br>
            <a:r>
              <a:rPr lang="en-US" sz="2400" b="1" spc="50" dirty="0">
                <a:latin typeface="+mj-lt"/>
              </a:rPr>
              <a:t>September 19:  	Follow up meeting with Inclusion 				Coordinator</a:t>
            </a:r>
            <a:br>
              <a:rPr lang="en-US" sz="2400" b="1" spc="50" dirty="0">
                <a:latin typeface="+mj-lt"/>
              </a:rPr>
            </a:br>
            <a:br>
              <a:rPr lang="en-US" sz="2400" b="1" spc="50" dirty="0">
                <a:latin typeface="+mj-lt"/>
              </a:rPr>
            </a:br>
            <a:r>
              <a:rPr lang="en-US" sz="2400" b="1" spc="50" dirty="0">
                <a:latin typeface="+mj-lt"/>
              </a:rPr>
              <a:t>September 20: 	Memo with inclusion changes</a:t>
            </a:r>
            <a:br>
              <a:rPr lang="en-US" sz="2400" b="1" spc="50" dirty="0">
                <a:latin typeface="+mj-lt"/>
              </a:rPr>
            </a:br>
            <a:r>
              <a:rPr lang="en-US" sz="2400" b="1" spc="50" dirty="0">
                <a:latin typeface="+mj-lt"/>
              </a:rPr>
              <a:t>			given to Hutchinson for 					adjustments</a:t>
            </a:r>
            <a:br>
              <a:rPr lang="en-US" sz="2400" b="1" spc="50" dirty="0">
                <a:latin typeface="+mj-lt"/>
              </a:rPr>
            </a:br>
            <a:br>
              <a:rPr lang="en-US" sz="2400" b="1" spc="50" dirty="0">
                <a:latin typeface="+mj-lt"/>
              </a:rPr>
            </a:br>
            <a:r>
              <a:rPr lang="en-US" sz="2400" b="1" spc="50" dirty="0">
                <a:latin typeface="+mj-lt"/>
              </a:rPr>
              <a:t>October 10:  		Final Designs submitted</a:t>
            </a:r>
            <a:r>
              <a:rPr lang="en-US" sz="2400" b="1" spc="50" dirty="0"/>
              <a:t> </a:t>
            </a:r>
            <a:br>
              <a:rPr lang="en-US" sz="2400" b="1" spc="50" dirty="0">
                <a:latin typeface="+mj-lt"/>
              </a:rPr>
            </a:br>
            <a:r>
              <a:rPr lang="en-US" sz="2400" b="1" dirty="0"/>
              <a:t>	</a:t>
            </a:r>
            <a:br>
              <a:rPr lang="en-US" sz="3300" b="1" dirty="0"/>
            </a:br>
            <a:endParaRPr lang="en-US" sz="3300" b="1" dirty="0"/>
          </a:p>
        </p:txBody>
      </p:sp>
      <p:pic>
        <p:nvPicPr>
          <p:cNvPr id="5" name="Picture 4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A97818-B20A-F8F2-EBBB-3A0A206CA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r="13462" b="1"/>
          <a:stretch/>
        </p:blipFill>
        <p:spPr>
          <a:xfrm>
            <a:off x="-36511" y="-3603"/>
            <a:ext cx="4291181" cy="4126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53409-763E-463E-DFE1-3B339D1BC547}"/>
              </a:ext>
            </a:extLst>
          </p:cNvPr>
          <p:cNvSpPr txBox="1"/>
          <p:nvPr/>
        </p:nvSpPr>
        <p:spPr>
          <a:xfrm>
            <a:off x="4329966" y="2341460"/>
            <a:ext cx="7898545" cy="444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endParaRPr lang="en-US" sz="2400" b="1" spc="50" dirty="0">
              <a:latin typeface="+mj-lt"/>
            </a:endParaRPr>
          </a:p>
        </p:txBody>
      </p:sp>
      <p:pic>
        <p:nvPicPr>
          <p:cNvPr id="9" name="Picture 8" descr="A group of children in a library&#10;&#10;Description automatically generated">
            <a:extLst>
              <a:ext uri="{FF2B5EF4-FFF2-40B4-BE49-F238E27FC236}">
                <a16:creationId xmlns:a16="http://schemas.microsoft.com/office/drawing/2014/main" id="{595534A6-6E5C-70EC-CF33-D789FC7F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4045059"/>
            <a:ext cx="4291182" cy="28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35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slides and swings&#10;&#10;Description automatically generated with medium confidence">
            <a:extLst>
              <a:ext uri="{FF2B5EF4-FFF2-40B4-BE49-F238E27FC236}">
                <a16:creationId xmlns:a16="http://schemas.microsoft.com/office/drawing/2014/main" id="{5F0BE241-F7E8-7D96-3E24-7E0C1F5B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9" r="5" b="68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E553A-15AA-1C37-9E51-FE0BC29EDD8D}"/>
              </a:ext>
            </a:extLst>
          </p:cNvPr>
          <p:cNvSpPr txBox="1"/>
          <p:nvPr/>
        </p:nvSpPr>
        <p:spPr>
          <a:xfrm>
            <a:off x="106284" y="737106"/>
            <a:ext cx="257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Hutchinson Recreation </a:t>
            </a:r>
          </a:p>
        </p:txBody>
      </p:sp>
      <p:pic>
        <p:nvPicPr>
          <p:cNvPr id="1026" name="Picture 2" descr="Miracle">
            <a:extLst>
              <a:ext uri="{FF2B5EF4-FFF2-40B4-BE49-F238E27FC236}">
                <a16:creationId xmlns:a16="http://schemas.microsoft.com/office/drawing/2014/main" id="{811CC1A1-7A96-279C-0D24-BE03B16D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4" y="92333"/>
            <a:ext cx="178117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F1650-3E53-E609-2E1D-081A44162638}"/>
              </a:ext>
            </a:extLst>
          </p:cNvPr>
          <p:cNvSpPr txBox="1"/>
          <p:nvPr/>
        </p:nvSpPr>
        <p:spPr>
          <a:xfrm>
            <a:off x="6901759" y="213886"/>
            <a:ext cx="340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Winning Design</a:t>
            </a:r>
          </a:p>
        </p:txBody>
      </p:sp>
    </p:spTree>
    <p:extLst>
      <p:ext uri="{BB962C8B-B14F-4D97-AF65-F5344CB8AC3E}">
        <p14:creationId xmlns:p14="http://schemas.microsoft.com/office/powerpoint/2010/main" val="2841720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Picture 3" descr="Different coloured textiles beside each other">
            <a:extLst>
              <a:ext uri="{FF2B5EF4-FFF2-40B4-BE49-F238E27FC236}">
                <a16:creationId xmlns:a16="http://schemas.microsoft.com/office/drawing/2014/main" id="{1751AD3B-62F3-2044-BC85-ED553302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915" r="1" b="9090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7186895-7DAD-4EEE-BF1A-CC36B942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5"/>
            <a:ext cx="9785926" cy="6858005"/>
            <a:chOff x="2406074" y="-5"/>
            <a:chExt cx="9785926" cy="68580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24112" y="-4"/>
              <a:ext cx="9767888" cy="6858003"/>
              <a:chOff x="0" y="-3"/>
              <a:chExt cx="9767888" cy="685800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06074" y="-5"/>
              <a:ext cx="9785926" cy="6858002"/>
              <a:chOff x="0" y="-1"/>
              <a:chExt cx="9785926" cy="685800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C8F77F-4220-4C2C-BE7D-0C626E457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23330" y="-5"/>
              <a:ext cx="9768670" cy="6858002"/>
              <a:chOff x="2423330" y="-5"/>
              <a:chExt cx="9768670" cy="685800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6BF283-D5A5-422F-9640-B6D1ABD9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423330" y="-5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5EAD1A7-3DBD-4376-BF10-AEE971C1B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V="1">
                <a:off x="2424112" y="3428998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4637393" y="-696606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0CC746-EA2A-0E2D-0EB9-0388FC83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" y="721152"/>
            <a:ext cx="11014768" cy="43207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Three Color Options:</a:t>
            </a:r>
            <a:br>
              <a:rPr lang="en-US" sz="3200" b="1" dirty="0">
                <a:solidFill>
                  <a:schemeClr val="bg2"/>
                </a:solidFill>
              </a:rPr>
            </a:b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	</a:t>
            </a:r>
            <a:r>
              <a:rPr lang="en-US" sz="2800" dirty="0"/>
              <a:t>No reds and yellows due to fading issues.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	One neutral color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	Color that was submitted – This is the color that was voted on.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	One bright color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753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D88E92-14F3-4B58-9E48-1D79E139A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841E027-8E53-4FEB-8605-2124D857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6" name="Picture 5" descr="A playground with a slide and a playground&#10;&#10;Description automatically generated with medium confidence">
            <a:extLst>
              <a:ext uri="{FF2B5EF4-FFF2-40B4-BE49-F238E27FC236}">
                <a16:creationId xmlns:a16="http://schemas.microsoft.com/office/drawing/2014/main" id="{35C7F381-957E-6C5B-CA28-E20D1EA17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064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000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ED88E92-14F3-4B58-9E48-1D79E139A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841E027-8E53-4FEB-8605-2124D857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Picture 3" descr="A playground with a play area&#10;&#10;Description automatically generated with medium confidence">
            <a:extLst>
              <a:ext uri="{FF2B5EF4-FFF2-40B4-BE49-F238E27FC236}">
                <a16:creationId xmlns:a16="http://schemas.microsoft.com/office/drawing/2014/main" id="{24D67577-2BCE-F9D9-1237-2F608AAB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r="5" b="68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60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ED88E92-14F3-4B58-9E48-1D79E139A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41E027-8E53-4FEB-8605-2124D857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5" name="Picture 4" descr="A playground with swings and swings&#10;&#10;Description automatically generated">
            <a:extLst>
              <a:ext uri="{FF2B5EF4-FFF2-40B4-BE49-F238E27FC236}">
                <a16:creationId xmlns:a16="http://schemas.microsoft.com/office/drawing/2014/main" id="{CA8407D0-D7A6-1B26-AED6-23F63558F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r="-2" b="706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6204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yground with slides and a fence&#10;&#10;Description automatically generated">
            <a:extLst>
              <a:ext uri="{FF2B5EF4-FFF2-40B4-BE49-F238E27FC236}">
                <a16:creationId xmlns:a16="http://schemas.microsoft.com/office/drawing/2014/main" id="{DD61583F-9A4A-5BAA-0DC1-820F62DF9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4" r="1" b="6187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3096545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RightStep">
      <a:dk1>
        <a:srgbClr val="000000"/>
      </a:dk1>
      <a:lt1>
        <a:srgbClr val="FFFFFF"/>
      </a:lt1>
      <a:dk2>
        <a:srgbClr val="313820"/>
      </a:dk2>
      <a:lt2>
        <a:srgbClr val="E2E8E5"/>
      </a:lt2>
      <a:accent1>
        <a:srgbClr val="C894AD"/>
      </a:accent1>
      <a:accent2>
        <a:srgbClr val="BC7C80"/>
      </a:accent2>
      <a:accent3>
        <a:srgbClr val="C29C87"/>
      </a:accent3>
      <a:accent4>
        <a:srgbClr val="B1A375"/>
      </a:accent4>
      <a:accent5>
        <a:srgbClr val="9FA87C"/>
      </a:accent5>
      <a:accent6>
        <a:srgbClr val="89AC71"/>
      </a:accent6>
      <a:hlink>
        <a:srgbClr val="579074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364</Words>
  <Application>Microsoft Office PowerPoint</Application>
  <PresentationFormat>Widescreen</PresentationFormat>
  <Paragraphs>33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Avenir Next LT Pro</vt:lpstr>
      <vt:lpstr>Bell MT</vt:lpstr>
      <vt:lpstr>GlowVTI</vt:lpstr>
      <vt:lpstr>Prop A    Crestwood Park  Playground  </vt:lpstr>
      <vt:lpstr>The Process  June 4 - 13:   Meetings with Eight    Playground Vendors  June 27:    Open House at     Crestwood Park  June 27 - July 3:  Online Survey  July 22:   Designs Due  July 23 - August 1: Staff evaluated designs  August 20:   Park Board Meeting  August 21:  Voting at Community    Center </vt:lpstr>
      <vt:lpstr>August 22/23:  Long Elementary Students vote    Final count     Top pick  471 votes    2nd place  142 votes  August 29:  Met with Inclusion Coordinator  September 19:   Follow up meeting with Inclusion     Coordinator  September 20:  Memo with inclusion changes    given to Hutchinson for      adjustments  October 10:    Final Designs submitted    </vt:lpstr>
      <vt:lpstr>PowerPoint Presentation</vt:lpstr>
      <vt:lpstr>Three Color Options:   No reds and yellows due to fading issues.   One neutral color   Color that was submitted – This is the color that was voted on.    One bright color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Eilien Ramirez</dc:creator>
  <cp:lastModifiedBy>Eilien Ramirez</cp:lastModifiedBy>
  <cp:revision>39</cp:revision>
  <dcterms:created xsi:type="dcterms:W3CDTF">2024-09-26T20:46:17Z</dcterms:created>
  <dcterms:modified xsi:type="dcterms:W3CDTF">2024-10-22T19:54:26Z</dcterms:modified>
</cp:coreProperties>
</file>